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kv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903" r:id="rId5"/>
  </p:sldMasterIdLst>
  <p:notesMasterIdLst>
    <p:notesMasterId r:id="rId20"/>
  </p:notesMasterIdLst>
  <p:sldIdLst>
    <p:sldId id="550" r:id="rId6"/>
    <p:sldId id="539" r:id="rId7"/>
    <p:sldId id="540" r:id="rId8"/>
    <p:sldId id="541" r:id="rId9"/>
    <p:sldId id="538" r:id="rId10"/>
    <p:sldId id="543" r:id="rId11"/>
    <p:sldId id="544" r:id="rId12"/>
    <p:sldId id="546" r:id="rId13"/>
    <p:sldId id="545" r:id="rId14"/>
    <p:sldId id="548" r:id="rId15"/>
    <p:sldId id="547" r:id="rId16"/>
    <p:sldId id="553" r:id="rId17"/>
    <p:sldId id="552" r:id="rId18"/>
    <p:sldId id="551" r:id="rId1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49">
          <p15:clr>
            <a:srgbClr val="A4A3A4"/>
          </p15:clr>
        </p15:guide>
        <p15:guide id="2" pos="14391">
          <p15:clr>
            <a:srgbClr val="A4A3A4"/>
          </p15:clr>
        </p15:guide>
        <p15:guide id="3" pos="1010">
          <p15:clr>
            <a:srgbClr val="A4A3A4"/>
          </p15:clr>
        </p15:guide>
        <p15:guide id="4" pos="76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395EF"/>
    <a:srgbClr val="ECF0F1"/>
    <a:srgbClr val="697CDA"/>
    <a:srgbClr val="C850C0"/>
    <a:srgbClr val="4A4A70"/>
    <a:srgbClr val="651656"/>
    <a:srgbClr val="783777"/>
    <a:srgbClr val="2D0B3E"/>
    <a:srgbClr val="1EA185"/>
    <a:srgbClr val="F8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5" autoAdjust="0"/>
    <p:restoredTop sz="90399" autoAdjust="0"/>
  </p:normalViewPr>
  <p:slideViewPr>
    <p:cSldViewPr snapToGrid="0" snapToObjects="1">
      <p:cViewPr varScale="1">
        <p:scale>
          <a:sx n="36" d="100"/>
          <a:sy n="36" d="100"/>
        </p:scale>
        <p:origin x="108" y="72"/>
      </p:cViewPr>
      <p:guideLst>
        <p:guide orient="horz" pos="8249"/>
        <p:guide pos="14391"/>
        <p:guide pos="1010"/>
        <p:guide pos="7676"/>
      </p:guideLst>
    </p:cSldViewPr>
  </p:slideViewPr>
  <p:outlineViewPr>
    <p:cViewPr>
      <p:scale>
        <a:sx n="100" d="100"/>
        <a:sy n="100" d="100"/>
      </p:scale>
      <p:origin x="0" y="-6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-500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7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15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8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0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4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1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7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2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84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D197-446D-4A4F-9AC9-F4775C6D00BE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0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907A0-F566-44F9-B491-240F94E90EB6}" type="datetime1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2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2A4-8C11-4D29-AF1D-BAB58F2CD3BC}" type="datetime1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5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1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7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188826" y="0"/>
            <a:ext cx="12188823" cy="137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253884" y="4093052"/>
            <a:ext cx="4355969" cy="435710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6679571" y="5300182"/>
            <a:ext cx="4355969" cy="43571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018468" y="3276914"/>
            <a:ext cx="4355969" cy="43571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1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316537" y="4093052"/>
            <a:ext cx="4355969" cy="435710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6823226" y="3276912"/>
            <a:ext cx="4355969" cy="435710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060633" y="5300182"/>
            <a:ext cx="4355969" cy="43571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970150" y="3525625"/>
            <a:ext cx="12407500" cy="844641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3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" y="6858002"/>
            <a:ext cx="2437764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3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3698207"/>
            <a:ext cx="24377650" cy="59925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8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71962" y="4061044"/>
            <a:ext cx="4908647" cy="677436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926221" y="4061044"/>
            <a:ext cx="4908647" cy="677436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2580484" y="4061044"/>
            <a:ext cx="4908647" cy="677436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8228747" y="4061044"/>
            <a:ext cx="4908647" cy="677436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7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>
            <a:spLocks noGrp="1"/>
          </p:cNvSpPr>
          <p:nvPr>
            <p:ph type="pic" sz="quarter" idx="15"/>
          </p:nvPr>
        </p:nvSpPr>
        <p:spPr>
          <a:xfrm>
            <a:off x="2406454" y="4455527"/>
            <a:ext cx="3481111" cy="3482018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Freeform 20"/>
          <p:cNvSpPr>
            <a:spLocks noGrp="1"/>
          </p:cNvSpPr>
          <p:nvPr>
            <p:ph type="pic" sz="quarter" idx="16"/>
          </p:nvPr>
        </p:nvSpPr>
        <p:spPr>
          <a:xfrm>
            <a:off x="10596361" y="4455525"/>
            <a:ext cx="3481111" cy="3482018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Freeform 21"/>
          <p:cNvSpPr>
            <a:spLocks noGrp="1"/>
          </p:cNvSpPr>
          <p:nvPr>
            <p:ph type="pic" sz="quarter" idx="18"/>
          </p:nvPr>
        </p:nvSpPr>
        <p:spPr>
          <a:xfrm>
            <a:off x="18879085" y="4455525"/>
            <a:ext cx="3481111" cy="3482018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0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14340" y="3937196"/>
            <a:ext cx="5328236" cy="544772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54585" y="3937196"/>
            <a:ext cx="5328236" cy="544772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2294829" y="3937196"/>
            <a:ext cx="5328236" cy="544772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7835076" y="3937196"/>
            <a:ext cx="5302319" cy="544772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2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66525" y="3566226"/>
            <a:ext cx="5070673" cy="66964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89440" y="3566226"/>
            <a:ext cx="5065515" cy="669648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2517528" y="3566226"/>
            <a:ext cx="5065515" cy="669648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8219787" y="3566226"/>
            <a:ext cx="5091340" cy="669648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 noGrp="1"/>
          </p:cNvSpPr>
          <p:nvPr>
            <p:ph type="pic" sz="quarter" idx="15"/>
          </p:nvPr>
        </p:nvSpPr>
        <p:spPr>
          <a:xfrm>
            <a:off x="2105324" y="4403130"/>
            <a:ext cx="3752698" cy="3753676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 noGrp="1"/>
          </p:cNvSpPr>
          <p:nvPr>
            <p:ph type="pic" sz="quarter" idx="16"/>
          </p:nvPr>
        </p:nvSpPr>
        <p:spPr>
          <a:xfrm>
            <a:off x="7562390" y="4403130"/>
            <a:ext cx="3752698" cy="3753676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 noGrp="1"/>
          </p:cNvSpPr>
          <p:nvPr>
            <p:ph type="pic" sz="quarter" idx="17"/>
          </p:nvPr>
        </p:nvSpPr>
        <p:spPr>
          <a:xfrm>
            <a:off x="13106789" y="4403133"/>
            <a:ext cx="3740188" cy="3753674"/>
          </a:xfrm>
          <a:custGeom>
            <a:avLst/>
            <a:gdLst>
              <a:gd name="connsiteX0" fmla="*/ 938419 w 1870581"/>
              <a:gd name="connsiteY0" fmla="*/ 0 h 1876837"/>
              <a:gd name="connsiteX1" fmla="*/ 1857773 w 1870581"/>
              <a:gd name="connsiteY1" fmla="*/ 749295 h 1876837"/>
              <a:gd name="connsiteX2" fmla="*/ 1870581 w 1870581"/>
              <a:gd name="connsiteY2" fmla="*/ 833219 h 1876837"/>
              <a:gd name="connsiteX3" fmla="*/ 1870581 w 1870581"/>
              <a:gd name="connsiteY3" fmla="*/ 1043619 h 1876837"/>
              <a:gd name="connsiteX4" fmla="*/ 1857773 w 1870581"/>
              <a:gd name="connsiteY4" fmla="*/ 1127543 h 1876837"/>
              <a:gd name="connsiteX5" fmla="*/ 1034367 w 1870581"/>
              <a:gd name="connsiteY5" fmla="*/ 1871993 h 1876837"/>
              <a:gd name="connsiteX6" fmla="*/ 938439 w 1870581"/>
              <a:gd name="connsiteY6" fmla="*/ 1876837 h 1876837"/>
              <a:gd name="connsiteX7" fmla="*/ 938400 w 1870581"/>
              <a:gd name="connsiteY7" fmla="*/ 1876837 h 1876837"/>
              <a:gd name="connsiteX8" fmla="*/ 842471 w 1870581"/>
              <a:gd name="connsiteY8" fmla="*/ 1871993 h 1876837"/>
              <a:gd name="connsiteX9" fmla="*/ 0 w 1870581"/>
              <a:gd name="connsiteY9" fmla="*/ 938419 h 1876837"/>
              <a:gd name="connsiteX10" fmla="*/ 938419 w 1870581"/>
              <a:gd name="connsiteY10" fmla="*/ 0 h 1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0581" h="1876837">
                <a:moveTo>
                  <a:pt x="938419" y="0"/>
                </a:moveTo>
                <a:cubicBezTo>
                  <a:pt x="1391910" y="0"/>
                  <a:pt x="1770269" y="321673"/>
                  <a:pt x="1857773" y="749295"/>
                </a:cubicBezTo>
                <a:lnTo>
                  <a:pt x="1870581" y="833219"/>
                </a:lnTo>
                <a:lnTo>
                  <a:pt x="1870581" y="1043619"/>
                </a:lnTo>
                <a:lnTo>
                  <a:pt x="1857773" y="1127543"/>
                </a:lnTo>
                <a:cubicBezTo>
                  <a:pt x="1776519" y="1524621"/>
                  <a:pt x="1444477" y="1830344"/>
                  <a:pt x="1034367" y="1871993"/>
                </a:cubicBezTo>
                <a:lnTo>
                  <a:pt x="938439" y="1876837"/>
                </a:lnTo>
                <a:lnTo>
                  <a:pt x="938400" y="1876837"/>
                </a:lnTo>
                <a:lnTo>
                  <a:pt x="842471" y="1871993"/>
                </a:lnTo>
                <a:cubicBezTo>
                  <a:pt x="369267" y="1823937"/>
                  <a:pt x="0" y="1424302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Freeform 20"/>
          <p:cNvSpPr>
            <a:spLocks noGrp="1"/>
          </p:cNvSpPr>
          <p:nvPr>
            <p:ph type="pic" sz="quarter" idx="18"/>
          </p:nvPr>
        </p:nvSpPr>
        <p:spPr>
          <a:xfrm>
            <a:off x="18561280" y="4403130"/>
            <a:ext cx="3752696" cy="3753676"/>
          </a:xfrm>
          <a:custGeom>
            <a:avLst/>
            <a:gdLst>
              <a:gd name="connsiteX0" fmla="*/ 938419 w 1876837"/>
              <a:gd name="connsiteY0" fmla="*/ 0 h 1876838"/>
              <a:gd name="connsiteX1" fmla="*/ 1871993 w 1876837"/>
              <a:gd name="connsiteY1" fmla="*/ 842471 h 1876838"/>
              <a:gd name="connsiteX2" fmla="*/ 1876837 w 1876837"/>
              <a:gd name="connsiteY2" fmla="*/ 938399 h 1876838"/>
              <a:gd name="connsiteX3" fmla="*/ 1876837 w 1876837"/>
              <a:gd name="connsiteY3" fmla="*/ 938439 h 1876838"/>
              <a:gd name="connsiteX4" fmla="*/ 1871993 w 1876837"/>
              <a:gd name="connsiteY4" fmla="*/ 1034367 h 1876838"/>
              <a:gd name="connsiteX5" fmla="*/ 938419 w 1876837"/>
              <a:gd name="connsiteY5" fmla="*/ 1876838 h 1876838"/>
              <a:gd name="connsiteX6" fmla="*/ 0 w 1876837"/>
              <a:gd name="connsiteY6" fmla="*/ 938419 h 1876838"/>
              <a:gd name="connsiteX7" fmla="*/ 938419 w 1876837"/>
              <a:gd name="connsiteY7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837" h="1876838">
                <a:moveTo>
                  <a:pt x="938419" y="0"/>
                </a:moveTo>
                <a:cubicBezTo>
                  <a:pt x="1424302" y="0"/>
                  <a:pt x="1823937" y="369267"/>
                  <a:pt x="1871993" y="842471"/>
                </a:cubicBezTo>
                <a:lnTo>
                  <a:pt x="1876837" y="938399"/>
                </a:lnTo>
                <a:lnTo>
                  <a:pt x="1876837" y="938439"/>
                </a:lnTo>
                <a:lnTo>
                  <a:pt x="1871993" y="1034367"/>
                </a:lnTo>
                <a:cubicBezTo>
                  <a:pt x="1823937" y="1507571"/>
                  <a:pt x="1424302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 noGrp="1"/>
          </p:cNvSpPr>
          <p:nvPr>
            <p:ph type="pic" sz="quarter" idx="15"/>
          </p:nvPr>
        </p:nvSpPr>
        <p:spPr>
          <a:xfrm>
            <a:off x="1803957" y="3764725"/>
            <a:ext cx="4351089" cy="4352222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0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77650" cy="765913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3" y="-1"/>
            <a:ext cx="13921924" cy="798195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10619508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013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672059" y="0"/>
            <a:ext cx="12705592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711098" y="7689998"/>
            <a:ext cx="8047416" cy="431999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711099" y="3233514"/>
            <a:ext cx="3958427" cy="431999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791099" y="3233514"/>
            <a:ext cx="4795449" cy="87764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568871" y="7695433"/>
            <a:ext cx="3979048" cy="43145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568870" y="3233514"/>
            <a:ext cx="8097677" cy="431999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30272" y="3386666"/>
            <a:ext cx="7162506" cy="716437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609492" y="3386666"/>
            <a:ext cx="7162506" cy="716437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6003898" y="3386666"/>
            <a:ext cx="7147320" cy="716437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8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188825" y="0"/>
            <a:ext cx="1218882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6858000"/>
            <a:ext cx="1218882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8539" y="228600"/>
            <a:ext cx="6632388" cy="646914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42" y="6969702"/>
            <a:ext cx="6632386" cy="645439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111456" y="228600"/>
            <a:ext cx="6632388" cy="646914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111456" y="6954954"/>
            <a:ext cx="6632388" cy="646914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2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096267" y="4156647"/>
            <a:ext cx="4185112" cy="743832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683284" y="4449453"/>
            <a:ext cx="9339903" cy="587767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6"/>
          </p:nvPr>
        </p:nvSpPr>
        <p:spPr>
          <a:xfrm>
            <a:off x="13913592" y="1913499"/>
            <a:ext cx="6839938" cy="8833210"/>
          </a:xfrm>
          <a:custGeom>
            <a:avLst/>
            <a:gdLst>
              <a:gd name="connsiteX0" fmla="*/ 2054792 w 3420860"/>
              <a:gd name="connsiteY0" fmla="*/ 0 h 4416605"/>
              <a:gd name="connsiteX1" fmla="*/ 3420860 w 3420860"/>
              <a:gd name="connsiteY1" fmla="*/ 3646917 h 4416605"/>
              <a:gd name="connsiteX2" fmla="*/ 1366068 w 3420860"/>
              <a:gd name="connsiteY2" fmla="*/ 4416605 h 4416605"/>
              <a:gd name="connsiteX3" fmla="*/ 0 w 3420860"/>
              <a:gd name="connsiteY3" fmla="*/ 769688 h 441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860" h="4416605">
                <a:moveTo>
                  <a:pt x="2054792" y="0"/>
                </a:moveTo>
                <a:lnTo>
                  <a:pt x="3420860" y="3646917"/>
                </a:lnTo>
                <a:lnTo>
                  <a:pt x="1366068" y="4416605"/>
                </a:lnTo>
                <a:lnTo>
                  <a:pt x="0" y="769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196832" y="4178011"/>
            <a:ext cx="4068002" cy="713667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2234831" y="4329023"/>
            <a:ext cx="4068002" cy="713667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8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2"/>
            <a:ext cx="2437702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7998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642732" y="12459473"/>
            <a:ext cx="989322" cy="730250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3565281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094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A10C-CD94-4543-9AA6-0F653B82E99B}" type="datetime1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7BB0D-8111-4AB0-A521-F0AB0386A08A}" type="datetime1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CDAF9-83F7-4EDC-8A84-BE5D1D20D2A2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0301-94FD-486E-B21E-A5C2EA26A0A8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5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66847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396240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760861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084877" y="3364015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66847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96240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760861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084877" y="5957056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666847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396240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760861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084877" y="8576559"/>
            <a:ext cx="4630133" cy="20903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6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01313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59690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218066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276443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334820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8393197" y="304093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101313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59690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8066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276443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334820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393197" y="6107297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101313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159690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218066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276443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5334820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8393197" y="9246575"/>
            <a:ext cx="2822817" cy="28228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8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7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57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00F9-D9DF-4D08-BBB3-4FF5A48048D9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CDC1-D714-4473-9AAD-C14529DC52B7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12D6-6874-44D7-A628-78DA8109D1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0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2432557" y="971902"/>
            <a:ext cx="687533" cy="687533"/>
          </a:xfrm>
          <a:prstGeom prst="ellipse">
            <a:avLst/>
          </a:prstGeom>
          <a:solidFill>
            <a:srgbClr val="783777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0316" y="645742"/>
            <a:ext cx="21025723" cy="1991831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403154" y="1039540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‹nº›</a:t>
            </a:fld>
            <a:endParaRPr lang="id-ID" sz="2400" b="1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2210635"/>
            <a:ext cx="24377650" cy="0"/>
          </a:xfrm>
          <a:prstGeom prst="line">
            <a:avLst/>
          </a:prstGeom>
          <a:ln w="127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7ABB7B3-B6BD-42D0-BF97-463265E1A75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" y="495945"/>
            <a:ext cx="1820274" cy="1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868" r:id="rId2"/>
    <p:sldLayoutId id="2147483901" r:id="rId3"/>
    <p:sldLayoutId id="2147483821" r:id="rId4"/>
    <p:sldLayoutId id="2147483783" r:id="rId5"/>
    <p:sldLayoutId id="2147483784" r:id="rId6"/>
    <p:sldLayoutId id="2147483902" r:id="rId7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Bold"/>
          <a:ea typeface="+mj-ea"/>
          <a:cs typeface="Lato Bold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877165"/>
            <a:ext cx="21025723" cy="1431058"/>
          </a:xfrm>
          <a:prstGeom prst="rect">
            <a:avLst/>
          </a:prstGeom>
        </p:spPr>
        <p:txBody>
          <a:bodyPr vert="horz" lIns="36000" tIns="45720" rIns="360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2590799"/>
            <a:ext cx="21025723" cy="9763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17582" y="12498387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D77E9-F003-4799-9A51-CABDFED13B1B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5963" y="12498387"/>
            <a:ext cx="8227457" cy="73025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27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2701687" y="12357275"/>
            <a:ext cx="869220" cy="890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616687" y="12448643"/>
            <a:ext cx="103921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99" b="1">
                <a:solidFill>
                  <a:schemeClr val="bg1"/>
                </a:solidFill>
                <a:latin typeface="+mj-lt"/>
              </a:defRPr>
            </a:lvl1pPr>
          </a:lstStyle>
          <a:p>
            <a:fld id="{6FAC12D6-6874-44D7-A628-78DA8109D10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5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8" r:id="rId35"/>
    <p:sldLayoutId id="2147483939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7998" b="1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4.png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.png"/><Relationship Id="rId1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1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image" Target="../media/image24.png"/><Relationship Id="rId19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creenRecorderProject3">
            <a:hlinkClick r:id="" action="ppaction://media"/>
            <a:extLst>
              <a:ext uri="{FF2B5EF4-FFF2-40B4-BE49-F238E27FC236}">
                <a16:creationId xmlns:a16="http://schemas.microsoft.com/office/drawing/2014/main" id="{51EACDCF-163C-4938-A5C9-B82EBFC40A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36" end="244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49787" y="-136956"/>
            <a:ext cx="25390475" cy="142751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6CC50D1-346B-4819-8980-2E1EE6A42A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20" y="3632900"/>
            <a:ext cx="9032879" cy="67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E37658-AADD-414C-BE32-ABE67561C8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05" y="10862668"/>
            <a:ext cx="1376023" cy="1376023"/>
          </a:xfrm>
          <a:prstGeom prst="rect">
            <a:avLst/>
          </a:prstGeom>
        </p:spPr>
      </p:pic>
      <p:sp>
        <p:nvSpPr>
          <p:cNvPr id="43" name="TextBox 30">
            <a:extLst>
              <a:ext uri="{FF2B5EF4-FFF2-40B4-BE49-F238E27FC236}">
                <a16:creationId xmlns:a16="http://schemas.microsoft.com/office/drawing/2014/main" id="{A5E39FB9-0749-43E7-A8D8-6C42D69B5FE0}"/>
              </a:ext>
            </a:extLst>
          </p:cNvPr>
          <p:cNvSpPr txBox="1"/>
          <p:nvPr/>
        </p:nvSpPr>
        <p:spPr>
          <a:xfrm>
            <a:off x="1794321" y="397514"/>
            <a:ext cx="7174913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A SOLUÇÃO EM AÇÃO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A EDUCAÇÃO FINANCEIRA PARA O CLIENTE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CC54E8D-B63B-48CF-A5BE-8665B1F856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1" y="3546742"/>
            <a:ext cx="2372433" cy="2372433"/>
          </a:xfrm>
          <a:prstGeom prst="rect">
            <a:avLst/>
          </a:prstGeom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9675755E-B500-446D-BA07-9E0946DB25B8}"/>
              </a:ext>
            </a:extLst>
          </p:cNvPr>
          <p:cNvCxnSpPr>
            <a:stCxn id="20" idx="2"/>
          </p:cNvCxnSpPr>
          <p:nvPr/>
        </p:nvCxnSpPr>
        <p:spPr>
          <a:xfrm flipH="1">
            <a:off x="1829816" y="5919175"/>
            <a:ext cx="2" cy="4943493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FDB66E66-AE3C-4E32-942F-2EA9F187F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04" y="4920724"/>
            <a:ext cx="2180530" cy="218053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428075-F426-4285-8CB7-3B790C618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240" y="2785725"/>
            <a:ext cx="5346700" cy="94529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31072D-1B03-445E-A254-E5A4A15BA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146" y="2785725"/>
            <a:ext cx="5347059" cy="94536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0FAC913-46B7-4D34-9DD5-C2D48881B0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052" y="2785091"/>
            <a:ext cx="5347059" cy="94536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A7346BE-E833-4284-AA16-121F9DDF2EEC}"/>
              </a:ext>
            </a:extLst>
          </p:cNvPr>
          <p:cNvSpPr/>
          <p:nvPr/>
        </p:nvSpPr>
        <p:spPr>
          <a:xfrm>
            <a:off x="5321226" y="12239325"/>
            <a:ext cx="4068727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PLANO FINANCEIRO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ECD103-1A07-4671-80BF-A3025124122D}"/>
              </a:ext>
            </a:extLst>
          </p:cNvPr>
          <p:cNvSpPr/>
          <p:nvPr/>
        </p:nvSpPr>
        <p:spPr>
          <a:xfrm>
            <a:off x="11750311" y="12239325"/>
            <a:ext cx="4068727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DÍVIDAS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24E20C3-06D9-40D6-B719-5D04F2C3C850}"/>
              </a:ext>
            </a:extLst>
          </p:cNvPr>
          <p:cNvSpPr/>
          <p:nvPr/>
        </p:nvSpPr>
        <p:spPr>
          <a:xfrm>
            <a:off x="18179396" y="12239325"/>
            <a:ext cx="4068727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ACORDOS</a:t>
            </a:r>
          </a:p>
        </p:txBody>
      </p:sp>
    </p:spTree>
    <p:extLst>
      <p:ext uri="{BB962C8B-B14F-4D97-AF65-F5344CB8AC3E}">
        <p14:creationId xmlns:p14="http://schemas.microsoft.com/office/powerpoint/2010/main" val="18779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0091E-6 -4.44444E-6 L 3.50091E-6 0.35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8C2C599-F67E-4A6B-8547-0CE83E771E99}"/>
              </a:ext>
            </a:extLst>
          </p:cNvPr>
          <p:cNvSpPr/>
          <p:nvPr/>
        </p:nvSpPr>
        <p:spPr>
          <a:xfrm>
            <a:off x="13807440" y="4572000"/>
            <a:ext cx="9753600" cy="86868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200" dirty="0">
              <a:solidFill>
                <a:srgbClr val="2C3E50"/>
              </a:solidFill>
            </a:endParaRPr>
          </a:p>
          <a:p>
            <a:pPr algn="ctr"/>
            <a:r>
              <a:rPr lang="pt-BR" sz="2800" dirty="0">
                <a:solidFill>
                  <a:srgbClr val="2C3E50"/>
                </a:solidFill>
              </a:rPr>
              <a:t>Devedores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65E4F3A0-D4FB-4FE6-98A7-D195F4FF71AB}"/>
              </a:ext>
            </a:extLst>
          </p:cNvPr>
          <p:cNvSpPr/>
          <p:nvPr/>
        </p:nvSpPr>
        <p:spPr>
          <a:xfrm>
            <a:off x="488938" y="2681406"/>
            <a:ext cx="7180530" cy="79760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200" dirty="0">
              <a:solidFill>
                <a:srgbClr val="2C3E50"/>
              </a:solidFill>
            </a:endParaRPr>
          </a:p>
          <a:p>
            <a:pPr algn="ctr"/>
            <a:r>
              <a:rPr lang="pt-BR" sz="3200" dirty="0">
                <a:solidFill>
                  <a:srgbClr val="2C3E50"/>
                </a:solidFill>
              </a:rPr>
              <a:t>Empresas de cobrança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AD1BA7C6-273F-4B11-AAAA-04C593CC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923" y="2639548"/>
            <a:ext cx="1625397" cy="1625397"/>
          </a:xfrm>
          <a:prstGeom prst="rect">
            <a:avLst/>
          </a:prstGeom>
        </p:spPr>
      </p:pic>
      <p:sp>
        <p:nvSpPr>
          <p:cNvPr id="43" name="TextBox 30">
            <a:extLst>
              <a:ext uri="{FF2B5EF4-FFF2-40B4-BE49-F238E27FC236}">
                <a16:creationId xmlns:a16="http://schemas.microsoft.com/office/drawing/2014/main" id="{A5E39FB9-0749-43E7-A8D8-6C42D69B5FE0}"/>
              </a:ext>
            </a:extLst>
          </p:cNvPr>
          <p:cNvSpPr txBox="1"/>
          <p:nvPr/>
        </p:nvSpPr>
        <p:spPr>
          <a:xfrm>
            <a:off x="1794321" y="397514"/>
            <a:ext cx="1187094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VANTAGEM AO SETOR DE COBRANÇA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A SOLUÇÃO DO WALI VISANDO EMPRESAS DE COBRANÇA</a:t>
            </a:r>
          </a:p>
        </p:txBody>
      </p:sp>
      <p:pic>
        <p:nvPicPr>
          <p:cNvPr id="1030" name="Picture 4" descr="Resultado de imagem para intervalor">
            <a:extLst>
              <a:ext uri="{FF2B5EF4-FFF2-40B4-BE49-F238E27FC236}">
                <a16:creationId xmlns:a16="http://schemas.microsoft.com/office/drawing/2014/main" id="{EAD36BBB-A0E1-4631-8FB1-D5D6F329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85" y="3831297"/>
            <a:ext cx="4671171" cy="15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ascol">
            <a:extLst>
              <a:ext uri="{FF2B5EF4-FFF2-40B4-BE49-F238E27FC236}">
                <a16:creationId xmlns:a16="http://schemas.microsoft.com/office/drawing/2014/main" id="{EA53F877-268C-45CC-8238-B4E049FB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79" y="5770516"/>
            <a:ext cx="2564195" cy="128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verbach Cobranças">
            <a:extLst>
              <a:ext uri="{FF2B5EF4-FFF2-40B4-BE49-F238E27FC236}">
                <a16:creationId xmlns:a16="http://schemas.microsoft.com/office/drawing/2014/main" id="{E7C9BBCC-FE82-4039-8C57-55020DBC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20" y="5926007"/>
            <a:ext cx="3384630" cy="9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Imagem relacionada">
            <a:extLst>
              <a:ext uri="{FF2B5EF4-FFF2-40B4-BE49-F238E27FC236}">
                <a16:creationId xmlns:a16="http://schemas.microsoft.com/office/drawing/2014/main" id="{373F429A-594C-4C74-8C81-B8132CDA4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72" y="7210293"/>
            <a:ext cx="4214884" cy="31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77C12A1D-FBA3-4FBA-ABD5-9908210039B8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669468" y="3452247"/>
            <a:ext cx="13697455" cy="0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>
            <a:extLst>
              <a:ext uri="{FF2B5EF4-FFF2-40B4-BE49-F238E27FC236}">
                <a16:creationId xmlns:a16="http://schemas.microsoft.com/office/drawing/2014/main" id="{35B0BB62-9DB5-4E7C-AF15-D4615021EF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674" y="2220366"/>
            <a:ext cx="1405716" cy="1405716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E44092BD-D705-4526-9F52-B426F0B5301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320" y="6039261"/>
            <a:ext cx="1375200" cy="13752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0C1C237E-1696-430B-92FF-FB9D98F68E2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320" y="8621434"/>
            <a:ext cx="1375200" cy="1375200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5972C4B3-EA5E-48DC-9AF7-DF41387E5BB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120" y="11203607"/>
            <a:ext cx="1375200" cy="137520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190720BD-F23D-4278-B963-5239FB00D18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474" y="11203607"/>
            <a:ext cx="1375200" cy="1375200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DA3DB310-C05A-4A8F-B218-ECEE888AA66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474" y="8621434"/>
            <a:ext cx="1375200" cy="1375200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8337F583-EDF7-4C8B-9B5C-8CDD08BFB4F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474" y="6040084"/>
            <a:ext cx="1375200" cy="1375200"/>
          </a:xfrm>
          <a:prstGeom prst="rect">
            <a:avLst/>
          </a:prstGeom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25764199-0385-4BDB-922F-0BEAE2D6808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828" y="11203607"/>
            <a:ext cx="1375200" cy="1375200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950D1D26-CCB8-4ECF-97AF-1521DBAE71B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828" y="8621434"/>
            <a:ext cx="1375200" cy="1375200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C992D80C-6030-4C5A-9180-55B02FD55A2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828" y="6040084"/>
            <a:ext cx="1375200" cy="1375200"/>
          </a:xfrm>
          <a:prstGeom prst="rect">
            <a:avLst/>
          </a:prstGeom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E6778A53-087C-492F-9396-7FF5A998565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182" y="11175650"/>
            <a:ext cx="1375200" cy="1375200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899ECA13-D659-42BF-BAE5-EDA2EFA19A5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182" y="8593477"/>
            <a:ext cx="1375200" cy="1375200"/>
          </a:xfrm>
          <a:prstGeom prst="rect">
            <a:avLst/>
          </a:prstGeom>
        </p:spPr>
      </p:pic>
      <p:pic>
        <p:nvPicPr>
          <p:cNvPr id="88" name="Imagem 87">
            <a:extLst>
              <a:ext uri="{FF2B5EF4-FFF2-40B4-BE49-F238E27FC236}">
                <a16:creationId xmlns:a16="http://schemas.microsoft.com/office/drawing/2014/main" id="{98977737-0A44-4F20-8C09-35C6C55B324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182" y="6012127"/>
            <a:ext cx="1375200" cy="1375200"/>
          </a:xfrm>
          <a:prstGeom prst="rect">
            <a:avLst/>
          </a:prstGeom>
        </p:spPr>
      </p:pic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7683DD6D-8D55-410F-8EE2-026C94C949BB}"/>
              </a:ext>
            </a:extLst>
          </p:cNvPr>
          <p:cNvCxnSpPr>
            <a:cxnSpLocks/>
            <a:stCxn id="81" idx="3"/>
            <a:endCxn id="11" idx="1"/>
          </p:cNvCxnSpPr>
          <p:nvPr/>
        </p:nvCxnSpPr>
        <p:spPr>
          <a:xfrm>
            <a:off x="7669468" y="6669448"/>
            <a:ext cx="6137972" cy="2245952"/>
          </a:xfrm>
          <a:prstGeom prst="bentConnector3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C7060D25-125A-451A-8449-0D0ABD65BDA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986" y="6715658"/>
            <a:ext cx="907314" cy="907314"/>
          </a:xfrm>
          <a:prstGeom prst="rect">
            <a:avLst/>
          </a:prstGeom>
        </p:spPr>
      </p:pic>
      <p:pic>
        <p:nvPicPr>
          <p:cNvPr id="92" name="Imagem 91">
            <a:extLst>
              <a:ext uri="{FF2B5EF4-FFF2-40B4-BE49-F238E27FC236}">
                <a16:creationId xmlns:a16="http://schemas.microsoft.com/office/drawing/2014/main" id="{7E120BDF-FE7F-4809-BF0A-5055738B702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867" y="6715658"/>
            <a:ext cx="907314" cy="907314"/>
          </a:xfrm>
          <a:prstGeom prst="rect">
            <a:avLst/>
          </a:prstGeom>
        </p:spPr>
      </p:pic>
      <p:pic>
        <p:nvPicPr>
          <p:cNvPr id="93" name="Imagem 92">
            <a:extLst>
              <a:ext uri="{FF2B5EF4-FFF2-40B4-BE49-F238E27FC236}">
                <a16:creationId xmlns:a16="http://schemas.microsoft.com/office/drawing/2014/main" id="{945DDE9D-0998-4146-98A8-1E4DDF17DDE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272" y="6687412"/>
            <a:ext cx="907314" cy="907314"/>
          </a:xfrm>
          <a:prstGeom prst="rect">
            <a:avLst/>
          </a:prstGeom>
        </p:spPr>
      </p:pic>
      <p:pic>
        <p:nvPicPr>
          <p:cNvPr id="95" name="Imagem 94">
            <a:extLst>
              <a:ext uri="{FF2B5EF4-FFF2-40B4-BE49-F238E27FC236}">
                <a16:creationId xmlns:a16="http://schemas.microsoft.com/office/drawing/2014/main" id="{3F89789F-4EBD-45E9-946B-2D902AD176C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982" y="9301786"/>
            <a:ext cx="907314" cy="907314"/>
          </a:xfrm>
          <a:prstGeom prst="rect">
            <a:avLst/>
          </a:prstGeom>
        </p:spPr>
      </p:pic>
      <p:pic>
        <p:nvPicPr>
          <p:cNvPr id="96" name="Imagem 95">
            <a:extLst>
              <a:ext uri="{FF2B5EF4-FFF2-40B4-BE49-F238E27FC236}">
                <a16:creationId xmlns:a16="http://schemas.microsoft.com/office/drawing/2014/main" id="{A9B53960-7840-4E2D-85CA-183DEC36D00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387" y="9273540"/>
            <a:ext cx="907314" cy="907314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D90E794F-EE47-402E-B719-1A946321B19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268" y="9273540"/>
            <a:ext cx="907314" cy="907314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5C7C41D9-3245-4935-9264-6D729465855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986" y="11859668"/>
            <a:ext cx="907314" cy="907314"/>
          </a:xfrm>
          <a:prstGeom prst="rect">
            <a:avLst/>
          </a:prstGeom>
        </p:spPr>
      </p:pic>
      <p:pic>
        <p:nvPicPr>
          <p:cNvPr id="101" name="Imagem 100">
            <a:extLst>
              <a:ext uri="{FF2B5EF4-FFF2-40B4-BE49-F238E27FC236}">
                <a16:creationId xmlns:a16="http://schemas.microsoft.com/office/drawing/2014/main" id="{1A03B5AB-7DAC-4619-B6B9-BA682745DD5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867" y="11859668"/>
            <a:ext cx="907314" cy="90731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7BAB072-5DA6-4DF2-ACE2-83EB0B1430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946" y="5689504"/>
            <a:ext cx="2102963" cy="2102963"/>
          </a:xfrm>
          <a:prstGeom prst="rect">
            <a:avLst/>
          </a:prstGeom>
        </p:spPr>
      </p:pic>
      <p:pic>
        <p:nvPicPr>
          <p:cNvPr id="103" name="Imagem 102">
            <a:extLst>
              <a:ext uri="{FF2B5EF4-FFF2-40B4-BE49-F238E27FC236}">
                <a16:creationId xmlns:a16="http://schemas.microsoft.com/office/drawing/2014/main" id="{254D69B4-EB95-482E-87D5-50CB8895C50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592" y="8377193"/>
            <a:ext cx="2102963" cy="2102963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9C6698D2-817F-428E-B15E-8A12916580B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340" y="10912667"/>
            <a:ext cx="2102963" cy="2102963"/>
          </a:xfrm>
          <a:prstGeom prst="rect">
            <a:avLst/>
          </a:prstGeom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2D61472D-762E-4944-87D1-8DCC66F7260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067" y="10875124"/>
            <a:ext cx="2102963" cy="210296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9E0270-C55A-4484-88BD-A64E19BD305C}"/>
              </a:ext>
            </a:extLst>
          </p:cNvPr>
          <p:cNvGrpSpPr/>
          <p:nvPr/>
        </p:nvGrpSpPr>
        <p:grpSpPr>
          <a:xfrm>
            <a:off x="530787" y="10875124"/>
            <a:ext cx="13092545" cy="820096"/>
            <a:chOff x="530787" y="10875124"/>
            <a:chExt cx="13092545" cy="820096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8B3C7798-02FC-4C7A-9F20-633ABF33F120}"/>
                </a:ext>
              </a:extLst>
            </p:cNvPr>
            <p:cNvSpPr/>
            <p:nvPr/>
          </p:nvSpPr>
          <p:spPr>
            <a:xfrm>
              <a:off x="1434507" y="10875124"/>
              <a:ext cx="12188825" cy="82009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dirty="0">
                  <a:solidFill>
                    <a:srgbClr val="2C3E50"/>
                  </a:solidFill>
                </a:rPr>
                <a:t>Eficiência em quem cobrar</a:t>
              </a:r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332FCFE-6DB6-4F8F-A1F7-13F603BC8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87" y="11031330"/>
              <a:ext cx="624147" cy="624147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92E0670-72D1-483A-9F08-9A43B934F67B}"/>
              </a:ext>
            </a:extLst>
          </p:cNvPr>
          <p:cNvGrpSpPr/>
          <p:nvPr/>
        </p:nvGrpSpPr>
        <p:grpSpPr>
          <a:xfrm>
            <a:off x="530787" y="11655477"/>
            <a:ext cx="6452034" cy="923330"/>
            <a:chOff x="530787" y="11655477"/>
            <a:chExt cx="6452034" cy="92333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B2FB65C-97DD-4DF8-8FE6-66EBAB9EA578}"/>
                </a:ext>
              </a:extLst>
            </p:cNvPr>
            <p:cNvSpPr/>
            <p:nvPr/>
          </p:nvSpPr>
          <p:spPr>
            <a:xfrm>
              <a:off x="1434507" y="11655477"/>
              <a:ext cx="5548314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dirty="0">
                  <a:solidFill>
                    <a:srgbClr val="2C3E50"/>
                  </a:solidFill>
                </a:rPr>
                <a:t>Eficiência em como cobrar</a:t>
              </a: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2B2E9B02-C52F-410E-907C-1B46567C5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87" y="11848767"/>
              <a:ext cx="624147" cy="624147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2413484-0522-41BD-AC12-9BC4AEA523B4}"/>
              </a:ext>
            </a:extLst>
          </p:cNvPr>
          <p:cNvGrpSpPr/>
          <p:nvPr/>
        </p:nvGrpSpPr>
        <p:grpSpPr>
          <a:xfrm>
            <a:off x="530787" y="12472914"/>
            <a:ext cx="5305161" cy="923330"/>
            <a:chOff x="530787" y="12472914"/>
            <a:chExt cx="5305161" cy="92333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559687-BBB6-422F-9AEE-D439F44B10DE}"/>
                </a:ext>
              </a:extLst>
            </p:cNvPr>
            <p:cNvSpPr/>
            <p:nvPr/>
          </p:nvSpPr>
          <p:spPr>
            <a:xfrm>
              <a:off x="1438590" y="12472914"/>
              <a:ext cx="439735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dirty="0">
                  <a:solidFill>
                    <a:srgbClr val="2C3E50"/>
                  </a:solidFill>
                </a:rPr>
                <a:t>Menor mão de obra</a:t>
              </a:r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F74E8CC5-3ADC-487C-B885-AD614E1CE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87" y="12634653"/>
              <a:ext cx="624147" cy="624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20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857E-6 1.2963E-6 L -0.55008 1.296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6CC50D1-346B-4819-8980-2E1EE6A42A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20" y="3632900"/>
            <a:ext cx="9032879" cy="673546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3D020DA-EAA3-4A71-951A-25D1553ADAF7}"/>
              </a:ext>
            </a:extLst>
          </p:cNvPr>
          <p:cNvSpPr/>
          <p:nvPr/>
        </p:nvSpPr>
        <p:spPr>
          <a:xfrm>
            <a:off x="-292608" y="0"/>
            <a:ext cx="24981408" cy="13716000"/>
          </a:xfrm>
          <a:prstGeom prst="rect">
            <a:avLst/>
          </a:prstGeom>
          <a:gradFill flip="none" rotWithShape="1">
            <a:gsLst>
              <a:gs pos="0">
                <a:srgbClr val="783777"/>
              </a:gs>
              <a:gs pos="100000">
                <a:srgbClr val="2D0B3E"/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6F7C76-9571-461C-9D87-19ED2AFF98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20" y="3785300"/>
            <a:ext cx="9032879" cy="67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8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3130" y="1786"/>
            <a:ext cx="4873131" cy="4729168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85629" indent="-685629" defTabSz="1828343"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Controle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financeiro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forma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simplificada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consolidade</a:t>
            </a: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Acordo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dívidas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com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desconto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“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bom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pagador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9746261" y="1786"/>
            <a:ext cx="4873131" cy="9465998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Diminuir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a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inadimplência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no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Brasil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dando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ao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cliente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conciliando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a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qualidade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vida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acordos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dívida</a:t>
            </a: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Aumentar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a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eficiência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no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modo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cobrança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atual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visualizando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o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cenário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real do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cliente</a:t>
            </a: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19392" y="1786"/>
            <a:ext cx="4873131" cy="4729168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Aplicativo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(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Wali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)</a:t>
            </a:r>
          </a:p>
          <a:p>
            <a:pPr algn="r" defTabSz="1828343">
              <a:lnSpc>
                <a:spcPct val="150000"/>
              </a:lnSpc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algn="r" defTabSz="1828343">
              <a:lnSpc>
                <a:spcPct val="150000"/>
              </a:lnSpc>
            </a:pP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92522" y="1786"/>
            <a:ext cx="4885128" cy="9465998"/>
          </a:xfrm>
          <a:prstGeom prst="rect">
            <a:avLst/>
          </a:prstGeom>
          <a:solidFill>
            <a:schemeClr val="accent5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Pessoas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20 a 40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anos</a:t>
            </a: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Pessoas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com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dificuldades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financeiras</a:t>
            </a: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786"/>
            <a:ext cx="4873131" cy="94659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85629" indent="-685629" algn="ctr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defTabSz="1828343">
              <a:lnSpc>
                <a:spcPct val="150000"/>
              </a:lnSpc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Empresas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cobrança</a:t>
            </a: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Bancos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varejo</a:t>
            </a: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>
                <a:solidFill>
                  <a:prstClr val="white"/>
                </a:solidFill>
                <a:latin typeface="Lato"/>
              </a:rPr>
              <a:t>BACEN</a:t>
            </a:r>
          </a:p>
        </p:txBody>
      </p:sp>
      <p:sp>
        <p:nvSpPr>
          <p:cNvPr id="44" name="Rectangle 3"/>
          <p:cNvSpPr/>
          <p:nvPr/>
        </p:nvSpPr>
        <p:spPr>
          <a:xfrm>
            <a:off x="4873130" y="4730954"/>
            <a:ext cx="4873131" cy="4729168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defTabSz="1828343">
              <a:lnSpc>
                <a:spcPct val="150000"/>
              </a:lnSpc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Integração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com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os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maiores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bancos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empresas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cobrança</a:t>
            </a: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>
                <a:solidFill>
                  <a:prstClr val="white"/>
                </a:solidFill>
                <a:latin typeface="Lato"/>
              </a:rPr>
              <a:t>Plano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financeiro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mensal</a:t>
            </a: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69" name="Rectangle 5"/>
          <p:cNvSpPr/>
          <p:nvPr/>
        </p:nvSpPr>
        <p:spPr>
          <a:xfrm>
            <a:off x="14619392" y="4730954"/>
            <a:ext cx="4873131" cy="4729168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28343">
              <a:lnSpc>
                <a:spcPct val="150000"/>
              </a:lnSpc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defTabSz="1828343">
              <a:lnSpc>
                <a:spcPct val="150000"/>
              </a:lnSpc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>
                <a:solidFill>
                  <a:prstClr val="white"/>
                </a:solidFill>
                <a:latin typeface="Lato"/>
              </a:rPr>
              <a:t>www.wali.com.br</a:t>
            </a:r>
          </a:p>
          <a:p>
            <a:pPr marL="685629" indent="-685629" algn="r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70" name="Rectangle 7"/>
          <p:cNvSpPr/>
          <p:nvPr/>
        </p:nvSpPr>
        <p:spPr>
          <a:xfrm>
            <a:off x="0" y="9460122"/>
            <a:ext cx="12186426" cy="425409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>
                <a:solidFill>
                  <a:prstClr val="white"/>
                </a:solidFill>
                <a:latin typeface="Lato"/>
              </a:rPr>
              <a:t>Marketing do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aplicativo</a:t>
            </a: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>
                <a:solidFill>
                  <a:prstClr val="white"/>
                </a:solidFill>
                <a:latin typeface="Lato"/>
              </a:rPr>
              <a:t>Marketing 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vendas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da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integração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dos </a:t>
            </a:r>
            <a:br>
              <a:rPr lang="en-US" sz="2799" dirty="0">
                <a:solidFill>
                  <a:prstClr val="white"/>
                </a:solidFill>
                <a:latin typeface="Lato"/>
              </a:rPr>
            </a:br>
            <a:br>
              <a:rPr lang="en-US" sz="2799" dirty="0">
                <a:solidFill>
                  <a:prstClr val="white"/>
                </a:solidFill>
                <a:latin typeface="Lato"/>
              </a:rPr>
            </a:br>
            <a:br>
              <a:rPr lang="en-US" sz="2799" dirty="0">
                <a:solidFill>
                  <a:prstClr val="white"/>
                </a:solidFill>
                <a:latin typeface="Lato"/>
              </a:rPr>
            </a:br>
            <a:r>
              <a:rPr lang="en-US" sz="2799" dirty="0" err="1">
                <a:solidFill>
                  <a:prstClr val="white"/>
                </a:solidFill>
                <a:latin typeface="Lato"/>
              </a:rPr>
              <a:t>parceiros</a:t>
            </a: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Recrutamento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seleção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profissionais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experts </a:t>
            </a:r>
            <a:br>
              <a:rPr lang="en-US" sz="2799" dirty="0">
                <a:solidFill>
                  <a:prstClr val="white"/>
                </a:solidFill>
                <a:latin typeface="Lato"/>
              </a:rPr>
            </a:br>
            <a:br>
              <a:rPr lang="en-US" sz="2799" dirty="0">
                <a:solidFill>
                  <a:prstClr val="white"/>
                </a:solidFill>
                <a:latin typeface="Lato"/>
              </a:rPr>
            </a:br>
            <a:br>
              <a:rPr lang="en-US" sz="2799" dirty="0">
                <a:solidFill>
                  <a:prstClr val="white"/>
                </a:solidFill>
                <a:latin typeface="Lato"/>
              </a:rPr>
            </a:br>
            <a:r>
              <a:rPr lang="en-US" sz="2799" dirty="0" err="1">
                <a:solidFill>
                  <a:prstClr val="white"/>
                </a:solidFill>
                <a:latin typeface="Lato"/>
              </a:rPr>
              <a:t>em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planos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financeiros</a:t>
            </a: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Desenvolvimento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das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integrações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</a:p>
        </p:txBody>
      </p:sp>
      <p:sp>
        <p:nvSpPr>
          <p:cNvPr id="71" name="Rectangle 7"/>
          <p:cNvSpPr/>
          <p:nvPr/>
        </p:nvSpPr>
        <p:spPr>
          <a:xfrm>
            <a:off x="12191224" y="9485214"/>
            <a:ext cx="12186426" cy="4254092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3" rtlCol="0" anchor="t"/>
          <a:lstStyle/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Custo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utilização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da API</a:t>
            </a: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r>
              <a:rPr lang="en-US" sz="2799" dirty="0" err="1">
                <a:solidFill>
                  <a:prstClr val="white"/>
                </a:solidFill>
                <a:latin typeface="Lato"/>
              </a:rPr>
              <a:t>Ganho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por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pagamento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br>
              <a:rPr lang="en-US" sz="2799" dirty="0">
                <a:solidFill>
                  <a:prstClr val="white"/>
                </a:solidFill>
                <a:latin typeface="Lato"/>
              </a:rPr>
            </a:br>
            <a:br>
              <a:rPr lang="en-US" sz="2799" dirty="0">
                <a:solidFill>
                  <a:prstClr val="white"/>
                </a:solidFill>
                <a:latin typeface="Lato"/>
              </a:rPr>
            </a:br>
            <a:br>
              <a:rPr lang="en-US" sz="2799" dirty="0">
                <a:solidFill>
                  <a:prstClr val="white"/>
                </a:solidFill>
                <a:latin typeface="Lato"/>
              </a:rPr>
            </a:br>
            <a:r>
              <a:rPr lang="en-US" sz="2799" dirty="0" err="1">
                <a:solidFill>
                  <a:prstClr val="white"/>
                </a:solidFill>
                <a:latin typeface="Lato"/>
              </a:rPr>
              <a:t>acordo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realizado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pela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aplicação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(1%)</a:t>
            </a:r>
          </a:p>
          <a:p>
            <a:pPr marL="685629" indent="-685629" defTabSz="1828343">
              <a:lnSpc>
                <a:spcPct val="150000"/>
              </a:lnSpc>
              <a:buFont typeface="+mj-lt"/>
              <a:buAutoNum type="arabicPeriod"/>
            </a:pP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72" name="Freeform 290"/>
          <p:cNvSpPr>
            <a:spLocks noChangeAspect="1" noChangeArrowheads="1"/>
          </p:cNvSpPr>
          <p:nvPr/>
        </p:nvSpPr>
        <p:spPr bwMode="auto">
          <a:xfrm>
            <a:off x="235908" y="237693"/>
            <a:ext cx="846525" cy="655665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65591" tIns="182796" rIns="365591" bIns="182796" anchor="ctr"/>
          <a:lstStyle/>
          <a:p>
            <a:pPr defTabSz="1828343">
              <a:defRPr/>
            </a:pPr>
            <a:endParaRPr lang="en-US" sz="4799" dirty="0">
              <a:solidFill>
                <a:prstClr val="black"/>
              </a:solidFill>
              <a:latin typeface="Lato"/>
              <a:ea typeface="SimSun" charset="0"/>
            </a:endParaRPr>
          </a:p>
        </p:txBody>
      </p:sp>
      <p:sp>
        <p:nvSpPr>
          <p:cNvPr id="75" name="Freeform 102"/>
          <p:cNvSpPr>
            <a:spLocks noChangeAspect="1" noChangeArrowheads="1"/>
          </p:cNvSpPr>
          <p:nvPr/>
        </p:nvSpPr>
        <p:spPr bwMode="auto">
          <a:xfrm>
            <a:off x="5097040" y="4959199"/>
            <a:ext cx="732857" cy="65502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1828343"/>
            <a:endParaRPr lang="en-US" sz="2099" dirty="0">
              <a:solidFill>
                <a:prstClr val="black"/>
              </a:solidFill>
              <a:latin typeface="Lato"/>
            </a:endParaRPr>
          </a:p>
        </p:txBody>
      </p:sp>
      <p:sp>
        <p:nvSpPr>
          <p:cNvPr id="76" name="Freeform 98"/>
          <p:cNvSpPr>
            <a:spLocks noChangeAspect="1" noEditPoints="1"/>
          </p:cNvSpPr>
          <p:nvPr/>
        </p:nvSpPr>
        <p:spPr bwMode="auto">
          <a:xfrm>
            <a:off x="5225191" y="214721"/>
            <a:ext cx="377474" cy="187151"/>
          </a:xfrm>
          <a:custGeom>
            <a:avLst/>
            <a:gdLst>
              <a:gd name="T0" fmla="*/ 32 w 32"/>
              <a:gd name="T1" fmla="*/ 8 h 16"/>
              <a:gd name="T2" fmla="*/ 24 w 32"/>
              <a:gd name="T3" fmla="*/ 8 h 16"/>
              <a:gd name="T4" fmla="*/ 16 w 32"/>
              <a:gd name="T5" fmla="*/ 0 h 16"/>
              <a:gd name="T6" fmla="*/ 8 w 32"/>
              <a:gd name="T7" fmla="*/ 8 h 16"/>
              <a:gd name="T8" fmla="*/ 0 w 32"/>
              <a:gd name="T9" fmla="*/ 8 h 16"/>
              <a:gd name="T10" fmla="*/ 0 w 32"/>
              <a:gd name="T11" fmla="*/ 16 h 16"/>
              <a:gd name="T12" fmla="*/ 32 w 32"/>
              <a:gd name="T13" fmla="*/ 16 h 16"/>
              <a:gd name="T14" fmla="*/ 32 w 32"/>
              <a:gd name="T15" fmla="*/ 8 h 16"/>
              <a:gd name="T16" fmla="*/ 16 w 32"/>
              <a:gd name="T17" fmla="*/ 12 h 16"/>
              <a:gd name="T18" fmla="*/ 12 w 32"/>
              <a:gd name="T19" fmla="*/ 8 h 16"/>
              <a:gd name="T20" fmla="*/ 16 w 32"/>
              <a:gd name="T21" fmla="*/ 4 h 16"/>
              <a:gd name="T22" fmla="*/ 20 w 32"/>
              <a:gd name="T23" fmla="*/ 8 h 16"/>
              <a:gd name="T24" fmla="*/ 16 w 32"/>
              <a:gd name="T25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" h="16">
                <a:moveTo>
                  <a:pt x="32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4"/>
                  <a:pt x="20" y="0"/>
                  <a:pt x="16" y="0"/>
                </a:cubicBezTo>
                <a:cubicBezTo>
                  <a:pt x="12" y="0"/>
                  <a:pt x="8" y="4"/>
                  <a:pt x="8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8"/>
                </a:lnTo>
                <a:close/>
                <a:moveTo>
                  <a:pt x="16" y="12"/>
                </a:moveTo>
                <a:cubicBezTo>
                  <a:pt x="14" y="12"/>
                  <a:pt x="12" y="10"/>
                  <a:pt x="12" y="8"/>
                </a:cubicBezTo>
                <a:cubicBezTo>
                  <a:pt x="12" y="6"/>
                  <a:pt x="14" y="4"/>
                  <a:pt x="16" y="4"/>
                </a:cubicBezTo>
                <a:cubicBezTo>
                  <a:pt x="18" y="4"/>
                  <a:pt x="20" y="6"/>
                  <a:pt x="20" y="8"/>
                </a:cubicBezTo>
                <a:cubicBezTo>
                  <a:pt x="20" y="10"/>
                  <a:pt x="18" y="12"/>
                  <a:pt x="16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pPr defTabSz="1828343"/>
            <a:endParaRPr lang="id-ID" sz="3599">
              <a:solidFill>
                <a:prstClr val="black"/>
              </a:solidFill>
              <a:latin typeface="Lato"/>
            </a:endParaRPr>
          </a:p>
        </p:txBody>
      </p:sp>
      <p:sp>
        <p:nvSpPr>
          <p:cNvPr id="77" name="Freeform 99"/>
          <p:cNvSpPr>
            <a:spLocks noChangeAspect="1" noEditPoints="1"/>
          </p:cNvSpPr>
          <p:nvPr/>
        </p:nvSpPr>
        <p:spPr bwMode="auto">
          <a:xfrm>
            <a:off x="5093298" y="322693"/>
            <a:ext cx="648545" cy="655029"/>
          </a:xfrm>
          <a:custGeom>
            <a:avLst/>
            <a:gdLst>
              <a:gd name="T0" fmla="*/ 178 w 207"/>
              <a:gd name="T1" fmla="*/ 0 h 207"/>
              <a:gd name="T2" fmla="*/ 178 w 207"/>
              <a:gd name="T3" fmla="*/ 44 h 207"/>
              <a:gd name="T4" fmla="*/ 29 w 207"/>
              <a:gd name="T5" fmla="*/ 44 h 207"/>
              <a:gd name="T6" fmla="*/ 29 w 207"/>
              <a:gd name="T7" fmla="*/ 0 h 207"/>
              <a:gd name="T8" fmla="*/ 0 w 207"/>
              <a:gd name="T9" fmla="*/ 0 h 207"/>
              <a:gd name="T10" fmla="*/ 0 w 207"/>
              <a:gd name="T11" fmla="*/ 207 h 207"/>
              <a:gd name="T12" fmla="*/ 207 w 207"/>
              <a:gd name="T13" fmla="*/ 207 h 207"/>
              <a:gd name="T14" fmla="*/ 207 w 207"/>
              <a:gd name="T15" fmla="*/ 0 h 207"/>
              <a:gd name="T16" fmla="*/ 178 w 207"/>
              <a:gd name="T17" fmla="*/ 0 h 207"/>
              <a:gd name="T18" fmla="*/ 96 w 207"/>
              <a:gd name="T19" fmla="*/ 174 h 207"/>
              <a:gd name="T20" fmla="*/ 85 w 207"/>
              <a:gd name="T21" fmla="*/ 166 h 207"/>
              <a:gd name="T22" fmla="*/ 44 w 207"/>
              <a:gd name="T23" fmla="*/ 122 h 207"/>
              <a:gd name="T24" fmla="*/ 67 w 207"/>
              <a:gd name="T25" fmla="*/ 103 h 207"/>
              <a:gd name="T26" fmla="*/ 96 w 207"/>
              <a:gd name="T27" fmla="*/ 133 h 207"/>
              <a:gd name="T28" fmla="*/ 155 w 207"/>
              <a:gd name="T29" fmla="*/ 74 h 207"/>
              <a:gd name="T30" fmla="*/ 178 w 207"/>
              <a:gd name="T31" fmla="*/ 96 h 207"/>
              <a:gd name="T32" fmla="*/ 96 w 207"/>
              <a:gd name="T33" fmla="*/ 174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7" h="207">
                <a:moveTo>
                  <a:pt x="178" y="0"/>
                </a:moveTo>
                <a:lnTo>
                  <a:pt x="178" y="44"/>
                </a:lnTo>
                <a:lnTo>
                  <a:pt x="29" y="44"/>
                </a:lnTo>
                <a:lnTo>
                  <a:pt x="29" y="0"/>
                </a:lnTo>
                <a:lnTo>
                  <a:pt x="0" y="0"/>
                </a:lnTo>
                <a:lnTo>
                  <a:pt x="0" y="207"/>
                </a:lnTo>
                <a:lnTo>
                  <a:pt x="207" y="207"/>
                </a:lnTo>
                <a:lnTo>
                  <a:pt x="207" y="0"/>
                </a:lnTo>
                <a:lnTo>
                  <a:pt x="178" y="0"/>
                </a:lnTo>
                <a:close/>
                <a:moveTo>
                  <a:pt x="96" y="174"/>
                </a:moveTo>
                <a:lnTo>
                  <a:pt x="85" y="166"/>
                </a:lnTo>
                <a:lnTo>
                  <a:pt x="44" y="122"/>
                </a:lnTo>
                <a:lnTo>
                  <a:pt x="67" y="103"/>
                </a:lnTo>
                <a:lnTo>
                  <a:pt x="96" y="133"/>
                </a:lnTo>
                <a:lnTo>
                  <a:pt x="155" y="74"/>
                </a:lnTo>
                <a:lnTo>
                  <a:pt x="178" y="96"/>
                </a:lnTo>
                <a:lnTo>
                  <a:pt x="96" y="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pPr defTabSz="1828343"/>
            <a:endParaRPr lang="id-ID" sz="3599">
              <a:solidFill>
                <a:prstClr val="black"/>
              </a:solidFill>
              <a:latin typeface="Lato"/>
            </a:endParaRPr>
          </a:p>
        </p:txBody>
      </p:sp>
      <p:sp>
        <p:nvSpPr>
          <p:cNvPr id="78" name="Freeform 27"/>
          <p:cNvSpPr>
            <a:spLocks noChangeAspect="1" noChangeArrowheads="1"/>
          </p:cNvSpPr>
          <p:nvPr/>
        </p:nvSpPr>
        <p:spPr bwMode="auto">
          <a:xfrm>
            <a:off x="9952577" y="292668"/>
            <a:ext cx="547295" cy="655029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defTabSz="1828343">
              <a:defRPr/>
            </a:pPr>
            <a:endParaRPr lang="en-US" sz="4799" dirty="0">
              <a:solidFill>
                <a:prstClr val="black"/>
              </a:solidFill>
              <a:latin typeface="Lato"/>
              <a:ea typeface="SimSun" charset="0"/>
            </a:endParaRPr>
          </a:p>
        </p:txBody>
      </p:sp>
      <p:sp>
        <p:nvSpPr>
          <p:cNvPr id="79" name="AutoShape 147"/>
          <p:cNvSpPr>
            <a:spLocks noChangeAspect="1"/>
          </p:cNvSpPr>
          <p:nvPr/>
        </p:nvSpPr>
        <p:spPr bwMode="auto">
          <a:xfrm>
            <a:off x="18612801" y="292668"/>
            <a:ext cx="746963" cy="655029"/>
          </a:xfrm>
          <a:custGeom>
            <a:avLst/>
            <a:gdLst>
              <a:gd name="T0" fmla="+- 0 10800 597"/>
              <a:gd name="T1" fmla="*/ T0 w 20407"/>
              <a:gd name="T2" fmla="+- 0 11028 672"/>
              <a:gd name="T3" fmla="*/ 11028 h 20712"/>
              <a:gd name="T4" fmla="+- 0 10800 597"/>
              <a:gd name="T5" fmla="*/ T4 w 20407"/>
              <a:gd name="T6" fmla="+- 0 11028 672"/>
              <a:gd name="T7" fmla="*/ 11028 h 20712"/>
              <a:gd name="T8" fmla="+- 0 10800 597"/>
              <a:gd name="T9" fmla="*/ T8 w 20407"/>
              <a:gd name="T10" fmla="+- 0 11028 672"/>
              <a:gd name="T11" fmla="*/ 11028 h 20712"/>
              <a:gd name="T12" fmla="+- 0 10800 597"/>
              <a:gd name="T13" fmla="*/ T12 w 20407"/>
              <a:gd name="T14" fmla="+- 0 11028 672"/>
              <a:gd name="T15" fmla="*/ 11028 h 2071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407" h="20712">
                <a:moveTo>
                  <a:pt x="17706" y="10922"/>
                </a:moveTo>
                <a:lnTo>
                  <a:pt x="10657" y="19017"/>
                </a:lnTo>
                <a:cubicBezTo>
                  <a:pt x="10407" y="19305"/>
                  <a:pt x="9998" y="19305"/>
                  <a:pt x="9748" y="19017"/>
                </a:cubicBezTo>
                <a:lnTo>
                  <a:pt x="2699" y="10922"/>
                </a:lnTo>
                <a:cubicBezTo>
                  <a:pt x="817" y="8762"/>
                  <a:pt x="817" y="5247"/>
                  <a:pt x="2699" y="3087"/>
                </a:cubicBezTo>
                <a:cubicBezTo>
                  <a:pt x="4512" y="1004"/>
                  <a:pt x="7429" y="931"/>
                  <a:pt x="9338" y="2923"/>
                </a:cubicBezTo>
                <a:lnTo>
                  <a:pt x="10202" y="3825"/>
                </a:lnTo>
                <a:lnTo>
                  <a:pt x="11067" y="2923"/>
                </a:lnTo>
                <a:cubicBezTo>
                  <a:pt x="12976" y="931"/>
                  <a:pt x="15893" y="1004"/>
                  <a:pt x="17706" y="3087"/>
                </a:cubicBezTo>
                <a:cubicBezTo>
                  <a:pt x="19588" y="5247"/>
                  <a:pt x="19588" y="8762"/>
                  <a:pt x="17706" y="10922"/>
                </a:cubicBezTo>
                <a:moveTo>
                  <a:pt x="18616" y="2043"/>
                </a:moveTo>
                <a:cubicBezTo>
                  <a:pt x="16301" y="-617"/>
                  <a:pt x="12601" y="-672"/>
                  <a:pt x="10202" y="1830"/>
                </a:cubicBezTo>
                <a:cubicBezTo>
                  <a:pt x="7805" y="-672"/>
                  <a:pt x="4104" y="-617"/>
                  <a:pt x="1789" y="2043"/>
                </a:cubicBezTo>
                <a:cubicBezTo>
                  <a:pt x="-597" y="4783"/>
                  <a:pt x="-597" y="9226"/>
                  <a:pt x="1789" y="11967"/>
                </a:cubicBezTo>
                <a:cubicBezTo>
                  <a:pt x="2470" y="12750"/>
                  <a:pt x="8838" y="20061"/>
                  <a:pt x="8838" y="20061"/>
                </a:cubicBezTo>
                <a:cubicBezTo>
                  <a:pt x="9592" y="20928"/>
                  <a:pt x="10812" y="20928"/>
                  <a:pt x="11567" y="20061"/>
                </a:cubicBezTo>
                <a:cubicBezTo>
                  <a:pt x="11567" y="20061"/>
                  <a:pt x="18539" y="12056"/>
                  <a:pt x="18616" y="11967"/>
                </a:cubicBezTo>
                <a:cubicBezTo>
                  <a:pt x="21003" y="9226"/>
                  <a:pt x="21003" y="4783"/>
                  <a:pt x="18616" y="204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090" tIns="38090" rIns="38090" bIns="38090" anchor="ctr"/>
          <a:lstStyle/>
          <a:p>
            <a:pPr algn="ctr" defTabSz="457086" fontAlgn="base" hangingPunct="0">
              <a:spcBef>
                <a:spcPct val="0"/>
              </a:spcBef>
              <a:spcAft>
                <a:spcPct val="0"/>
              </a:spcAft>
            </a:pPr>
            <a:endParaRPr lang="en-US" sz="2999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80" name="Freeform 165"/>
          <p:cNvSpPr>
            <a:spLocks noChangeAspect="1" noChangeArrowheads="1"/>
          </p:cNvSpPr>
          <p:nvPr/>
        </p:nvSpPr>
        <p:spPr bwMode="auto">
          <a:xfrm rot="337626">
            <a:off x="18658850" y="4985982"/>
            <a:ext cx="654865" cy="655029"/>
          </a:xfrm>
          <a:custGeom>
            <a:avLst/>
            <a:gdLst>
              <a:gd name="T0" fmla="*/ 177 w 553"/>
              <a:gd name="T1" fmla="*/ 186 h 552"/>
              <a:gd name="T2" fmla="*/ 52 w 553"/>
              <a:gd name="T3" fmla="*/ 61 h 552"/>
              <a:gd name="T4" fmla="*/ 104 w 553"/>
              <a:gd name="T5" fmla="*/ 9 h 552"/>
              <a:gd name="T6" fmla="*/ 125 w 553"/>
              <a:gd name="T7" fmla="*/ 9 h 552"/>
              <a:gd name="T8" fmla="*/ 229 w 553"/>
              <a:gd name="T9" fmla="*/ 103 h 552"/>
              <a:gd name="T10" fmla="*/ 229 w 553"/>
              <a:gd name="T11" fmla="*/ 134 h 552"/>
              <a:gd name="T12" fmla="*/ 187 w 553"/>
              <a:gd name="T13" fmla="*/ 176 h 552"/>
              <a:gd name="T14" fmla="*/ 177 w 553"/>
              <a:gd name="T15" fmla="*/ 186 h 552"/>
              <a:gd name="T16" fmla="*/ 281 w 553"/>
              <a:gd name="T17" fmla="*/ 384 h 552"/>
              <a:gd name="T18" fmla="*/ 219 w 553"/>
              <a:gd name="T19" fmla="*/ 332 h 552"/>
              <a:gd name="T20" fmla="*/ 167 w 553"/>
              <a:gd name="T21" fmla="*/ 269 h 552"/>
              <a:gd name="T22" fmla="*/ 156 w 553"/>
              <a:gd name="T23" fmla="*/ 207 h 552"/>
              <a:gd name="T24" fmla="*/ 31 w 553"/>
              <a:gd name="T25" fmla="*/ 82 h 552"/>
              <a:gd name="T26" fmla="*/ 31 w 553"/>
              <a:gd name="T27" fmla="*/ 259 h 552"/>
              <a:gd name="T28" fmla="*/ 84 w 553"/>
              <a:gd name="T29" fmla="*/ 332 h 552"/>
              <a:gd name="T30" fmla="*/ 146 w 553"/>
              <a:gd name="T31" fmla="*/ 405 h 552"/>
              <a:gd name="T32" fmla="*/ 219 w 553"/>
              <a:gd name="T33" fmla="*/ 467 h 552"/>
              <a:gd name="T34" fmla="*/ 292 w 553"/>
              <a:gd name="T35" fmla="*/ 519 h 552"/>
              <a:gd name="T36" fmla="*/ 469 w 553"/>
              <a:gd name="T37" fmla="*/ 530 h 552"/>
              <a:gd name="T38" fmla="*/ 344 w 553"/>
              <a:gd name="T39" fmla="*/ 394 h 552"/>
              <a:gd name="T40" fmla="*/ 281 w 553"/>
              <a:gd name="T41" fmla="*/ 384 h 552"/>
              <a:gd name="T42" fmla="*/ 542 w 553"/>
              <a:gd name="T43" fmla="*/ 426 h 552"/>
              <a:gd name="T44" fmla="*/ 448 w 553"/>
              <a:gd name="T45" fmla="*/ 321 h 552"/>
              <a:gd name="T46" fmla="*/ 417 w 553"/>
              <a:gd name="T47" fmla="*/ 321 h 552"/>
              <a:gd name="T48" fmla="*/ 396 w 553"/>
              <a:gd name="T49" fmla="*/ 353 h 552"/>
              <a:gd name="T50" fmla="*/ 375 w 553"/>
              <a:gd name="T51" fmla="*/ 363 h 552"/>
              <a:gd name="T52" fmla="*/ 364 w 553"/>
              <a:gd name="T53" fmla="*/ 374 h 552"/>
              <a:gd name="T54" fmla="*/ 500 w 553"/>
              <a:gd name="T55" fmla="*/ 499 h 552"/>
              <a:gd name="T56" fmla="*/ 542 w 553"/>
              <a:gd name="T57" fmla="*/ 446 h 552"/>
              <a:gd name="T58" fmla="*/ 542 w 553"/>
              <a:gd name="T59" fmla="*/ 426 h 552"/>
              <a:gd name="T60" fmla="*/ 542 w 553"/>
              <a:gd name="T61" fmla="*/ 426 h 552"/>
              <a:gd name="T62" fmla="*/ 542 w 553"/>
              <a:gd name="T63" fmla="*/ 426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3" h="552">
                <a:moveTo>
                  <a:pt x="177" y="186"/>
                </a:moveTo>
                <a:cubicBezTo>
                  <a:pt x="52" y="61"/>
                  <a:pt x="52" y="61"/>
                  <a:pt x="52" y="61"/>
                </a:cubicBezTo>
                <a:cubicBezTo>
                  <a:pt x="73" y="40"/>
                  <a:pt x="84" y="19"/>
                  <a:pt x="104" y="9"/>
                </a:cubicBezTo>
                <a:cubicBezTo>
                  <a:pt x="104" y="0"/>
                  <a:pt x="125" y="0"/>
                  <a:pt x="125" y="9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229" y="113"/>
                  <a:pt x="229" y="124"/>
                  <a:pt x="229" y="134"/>
                </a:cubicBezTo>
                <a:cubicBezTo>
                  <a:pt x="187" y="176"/>
                  <a:pt x="187" y="176"/>
                  <a:pt x="187" y="176"/>
                </a:cubicBezTo>
                <a:cubicBezTo>
                  <a:pt x="177" y="176"/>
                  <a:pt x="177" y="176"/>
                  <a:pt x="177" y="186"/>
                </a:cubicBezTo>
                <a:close/>
                <a:moveTo>
                  <a:pt x="281" y="384"/>
                </a:moveTo>
                <a:cubicBezTo>
                  <a:pt x="260" y="374"/>
                  <a:pt x="239" y="353"/>
                  <a:pt x="219" y="332"/>
                </a:cubicBezTo>
                <a:cubicBezTo>
                  <a:pt x="198" y="311"/>
                  <a:pt x="187" y="290"/>
                  <a:pt x="167" y="269"/>
                </a:cubicBezTo>
                <a:cubicBezTo>
                  <a:pt x="146" y="259"/>
                  <a:pt x="146" y="228"/>
                  <a:pt x="156" y="207"/>
                </a:cubicBezTo>
                <a:cubicBezTo>
                  <a:pt x="31" y="82"/>
                  <a:pt x="31" y="82"/>
                  <a:pt x="31" y="82"/>
                </a:cubicBezTo>
                <a:cubicBezTo>
                  <a:pt x="0" y="113"/>
                  <a:pt x="0" y="186"/>
                  <a:pt x="31" y="259"/>
                </a:cubicBezTo>
                <a:cubicBezTo>
                  <a:pt x="52" y="280"/>
                  <a:pt x="63" y="311"/>
                  <a:pt x="84" y="332"/>
                </a:cubicBezTo>
                <a:cubicBezTo>
                  <a:pt x="104" y="363"/>
                  <a:pt x="125" y="384"/>
                  <a:pt x="146" y="405"/>
                </a:cubicBezTo>
                <a:cubicBezTo>
                  <a:pt x="167" y="426"/>
                  <a:pt x="187" y="446"/>
                  <a:pt x="219" y="467"/>
                </a:cubicBezTo>
                <a:cubicBezTo>
                  <a:pt x="239" y="488"/>
                  <a:pt x="271" y="509"/>
                  <a:pt x="292" y="519"/>
                </a:cubicBezTo>
                <a:cubicBezTo>
                  <a:pt x="364" y="551"/>
                  <a:pt x="437" y="551"/>
                  <a:pt x="469" y="530"/>
                </a:cubicBezTo>
                <a:cubicBezTo>
                  <a:pt x="344" y="394"/>
                  <a:pt x="344" y="394"/>
                  <a:pt x="344" y="394"/>
                </a:cubicBezTo>
                <a:cubicBezTo>
                  <a:pt x="323" y="405"/>
                  <a:pt x="292" y="405"/>
                  <a:pt x="281" y="384"/>
                </a:cubicBezTo>
                <a:close/>
                <a:moveTo>
                  <a:pt x="542" y="426"/>
                </a:moveTo>
                <a:cubicBezTo>
                  <a:pt x="448" y="321"/>
                  <a:pt x="448" y="321"/>
                  <a:pt x="448" y="321"/>
                </a:cubicBezTo>
                <a:cubicBezTo>
                  <a:pt x="437" y="321"/>
                  <a:pt x="427" y="321"/>
                  <a:pt x="417" y="321"/>
                </a:cubicBezTo>
                <a:cubicBezTo>
                  <a:pt x="396" y="353"/>
                  <a:pt x="396" y="353"/>
                  <a:pt x="396" y="353"/>
                </a:cubicBezTo>
                <a:cubicBezTo>
                  <a:pt x="375" y="363"/>
                  <a:pt x="375" y="363"/>
                  <a:pt x="375" y="363"/>
                </a:cubicBezTo>
                <a:cubicBezTo>
                  <a:pt x="375" y="374"/>
                  <a:pt x="375" y="374"/>
                  <a:pt x="364" y="374"/>
                </a:cubicBezTo>
                <a:cubicBezTo>
                  <a:pt x="500" y="499"/>
                  <a:pt x="500" y="499"/>
                  <a:pt x="500" y="499"/>
                </a:cubicBezTo>
                <a:cubicBezTo>
                  <a:pt x="510" y="488"/>
                  <a:pt x="531" y="467"/>
                  <a:pt x="542" y="446"/>
                </a:cubicBezTo>
                <a:cubicBezTo>
                  <a:pt x="552" y="446"/>
                  <a:pt x="552" y="436"/>
                  <a:pt x="542" y="426"/>
                </a:cubicBezTo>
                <a:close/>
                <a:moveTo>
                  <a:pt x="542" y="426"/>
                </a:moveTo>
                <a:lnTo>
                  <a:pt x="54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87443" tIns="243721" rIns="487443" bIns="243721" anchor="ctr"/>
          <a:lstStyle/>
          <a:p>
            <a:pPr defTabSz="1828343">
              <a:defRPr/>
            </a:pPr>
            <a:endParaRPr lang="en-US" sz="4799" dirty="0">
              <a:solidFill>
                <a:prstClr val="black"/>
              </a:solidFill>
              <a:latin typeface="Lato"/>
            </a:endParaRPr>
          </a:p>
        </p:txBody>
      </p:sp>
      <p:sp>
        <p:nvSpPr>
          <p:cNvPr id="81" name="Freeform 55"/>
          <p:cNvSpPr>
            <a:spLocks noChangeAspect="1"/>
          </p:cNvSpPr>
          <p:nvPr/>
        </p:nvSpPr>
        <p:spPr bwMode="auto">
          <a:xfrm>
            <a:off x="23612616" y="474235"/>
            <a:ext cx="529128" cy="655029"/>
          </a:xfrm>
          <a:custGeom>
            <a:avLst/>
            <a:gdLst>
              <a:gd name="connsiteX0" fmla="*/ 687119 w 1519615"/>
              <a:gd name="connsiteY0" fmla="*/ 0 h 1881187"/>
              <a:gd name="connsiteX1" fmla="*/ 954208 w 1519615"/>
              <a:gd name="connsiteY1" fmla="*/ 0 h 1881187"/>
              <a:gd name="connsiteX2" fmla="*/ 965811 w 1519615"/>
              <a:gd name="connsiteY2" fmla="*/ 0 h 1881187"/>
              <a:gd name="connsiteX3" fmla="*/ 945837 w 1519615"/>
              <a:gd name="connsiteY3" fmla="*/ 26046 h 1881187"/>
              <a:gd name="connsiteX4" fmla="*/ 945837 w 1519615"/>
              <a:gd name="connsiteY4" fmla="*/ 60981 h 1881187"/>
              <a:gd name="connsiteX5" fmla="*/ 971550 w 1519615"/>
              <a:gd name="connsiteY5" fmla="*/ 94142 h 1881187"/>
              <a:gd name="connsiteX6" fmla="*/ 991717 w 1519615"/>
              <a:gd name="connsiteY6" fmla="*/ 120151 h 1881187"/>
              <a:gd name="connsiteX7" fmla="*/ 987968 w 1519615"/>
              <a:gd name="connsiteY7" fmla="*/ 141878 h 1881187"/>
              <a:gd name="connsiteX8" fmla="*/ 928461 w 1519615"/>
              <a:gd name="connsiteY8" fmla="*/ 489711 h 1881187"/>
              <a:gd name="connsiteX9" fmla="*/ 930224 w 1519615"/>
              <a:gd name="connsiteY9" fmla="*/ 501057 h 1881187"/>
              <a:gd name="connsiteX10" fmla="*/ 934632 w 1519615"/>
              <a:gd name="connsiteY10" fmla="*/ 510658 h 1881187"/>
              <a:gd name="connsiteX11" fmla="*/ 1005159 w 1519615"/>
              <a:gd name="connsiteY11" fmla="*/ 602301 h 1881187"/>
              <a:gd name="connsiteX12" fmla="*/ 1035133 w 1519615"/>
              <a:gd name="connsiteY12" fmla="*/ 602301 h 1881187"/>
              <a:gd name="connsiteX13" fmla="*/ 1104780 w 1519615"/>
              <a:gd name="connsiteY13" fmla="*/ 510658 h 1881187"/>
              <a:gd name="connsiteX14" fmla="*/ 1110951 w 1519615"/>
              <a:gd name="connsiteY14" fmla="*/ 485347 h 1881187"/>
              <a:gd name="connsiteX15" fmla="*/ 1077450 w 1519615"/>
              <a:gd name="connsiteY15" fmla="*/ 302935 h 1881187"/>
              <a:gd name="connsiteX16" fmla="*/ 1077450 w 1519615"/>
              <a:gd name="connsiteY16" fmla="*/ 302062 h 1881187"/>
              <a:gd name="connsiteX17" fmla="*/ 1051884 w 1519615"/>
              <a:gd name="connsiteY17" fmla="*/ 144088 h 1881187"/>
              <a:gd name="connsiteX18" fmla="*/ 1047870 w 1519615"/>
              <a:gd name="connsiteY18" fmla="*/ 119635 h 1881187"/>
              <a:gd name="connsiteX19" fmla="*/ 1058114 w 1519615"/>
              <a:gd name="connsiteY19" fmla="*/ 106423 h 1881187"/>
              <a:gd name="connsiteX20" fmla="*/ 1093350 w 1519615"/>
              <a:gd name="connsiteY20" fmla="*/ 60981 h 1881187"/>
              <a:gd name="connsiteX21" fmla="*/ 1093350 w 1519615"/>
              <a:gd name="connsiteY21" fmla="*/ 26046 h 1881187"/>
              <a:gd name="connsiteX22" fmla="*/ 1085732 w 1519615"/>
              <a:gd name="connsiteY22" fmla="*/ 16111 h 1881187"/>
              <a:gd name="connsiteX23" fmla="*/ 1073377 w 1519615"/>
              <a:gd name="connsiteY23" fmla="*/ 0 h 1881187"/>
              <a:gd name="connsiteX24" fmla="*/ 1127987 w 1519615"/>
              <a:gd name="connsiteY24" fmla="*/ 0 h 1881187"/>
              <a:gd name="connsiteX25" fmla="*/ 1509055 w 1519615"/>
              <a:gd name="connsiteY25" fmla="*/ 0 h 1881187"/>
              <a:gd name="connsiteX26" fmla="*/ 1519615 w 1519615"/>
              <a:gd name="connsiteY26" fmla="*/ 10549 h 1881187"/>
              <a:gd name="connsiteX27" fmla="*/ 1519615 w 1519615"/>
              <a:gd name="connsiteY27" fmla="*/ 271630 h 1881187"/>
              <a:gd name="connsiteX28" fmla="*/ 1519615 w 1519615"/>
              <a:gd name="connsiteY28" fmla="*/ 399972 h 1881187"/>
              <a:gd name="connsiteX29" fmla="*/ 1519615 w 1519615"/>
              <a:gd name="connsiteY29" fmla="*/ 876422 h 1881187"/>
              <a:gd name="connsiteX30" fmla="*/ 1411373 w 1519615"/>
              <a:gd name="connsiteY30" fmla="*/ 980151 h 1881187"/>
              <a:gd name="connsiteX31" fmla="*/ 1302251 w 1519615"/>
              <a:gd name="connsiteY31" fmla="*/ 876422 h 1881187"/>
              <a:gd name="connsiteX32" fmla="*/ 1302251 w 1519615"/>
              <a:gd name="connsiteY32" fmla="*/ 341075 h 1881187"/>
              <a:gd name="connsiteX33" fmla="*/ 1288171 w 1519615"/>
              <a:gd name="connsiteY33" fmla="*/ 325252 h 1881187"/>
              <a:gd name="connsiteX34" fmla="*/ 1270570 w 1519615"/>
              <a:gd name="connsiteY34" fmla="*/ 341075 h 1881187"/>
              <a:gd name="connsiteX35" fmla="*/ 1270570 w 1519615"/>
              <a:gd name="connsiteY35" fmla="*/ 988063 h 1881187"/>
              <a:gd name="connsiteX36" fmla="*/ 1270570 w 1519615"/>
              <a:gd name="connsiteY36" fmla="*/ 1046960 h 1881187"/>
              <a:gd name="connsiteX37" fmla="*/ 1270570 w 1519615"/>
              <a:gd name="connsiteY37" fmla="*/ 1765151 h 1881187"/>
              <a:gd name="connsiteX38" fmla="*/ 1151768 w 1519615"/>
              <a:gd name="connsiteY38" fmla="*/ 1881187 h 1881187"/>
              <a:gd name="connsiteX39" fmla="*/ 1150008 w 1519615"/>
              <a:gd name="connsiteY39" fmla="*/ 1881187 h 1881187"/>
              <a:gd name="connsiteX40" fmla="*/ 1031206 w 1519615"/>
              <a:gd name="connsiteY40" fmla="*/ 1765151 h 1881187"/>
              <a:gd name="connsiteX41" fmla="*/ 1031206 w 1519615"/>
              <a:gd name="connsiteY41" fmla="*/ 1058388 h 1881187"/>
              <a:gd name="connsiteX42" fmla="*/ 1020645 w 1519615"/>
              <a:gd name="connsiteY42" fmla="*/ 1047839 h 1881187"/>
              <a:gd name="connsiteX43" fmla="*/ 992485 w 1519615"/>
              <a:gd name="connsiteY43" fmla="*/ 1047839 h 1881187"/>
              <a:gd name="connsiteX44" fmla="*/ 981045 w 1519615"/>
              <a:gd name="connsiteY44" fmla="*/ 1058388 h 1881187"/>
              <a:gd name="connsiteX45" fmla="*/ 981045 w 1519615"/>
              <a:gd name="connsiteY45" fmla="*/ 1765151 h 1881187"/>
              <a:gd name="connsiteX46" fmla="*/ 860482 w 1519615"/>
              <a:gd name="connsiteY46" fmla="*/ 1881187 h 1881187"/>
              <a:gd name="connsiteX47" fmla="*/ 859602 w 1519615"/>
              <a:gd name="connsiteY47" fmla="*/ 1881187 h 1881187"/>
              <a:gd name="connsiteX48" fmla="*/ 739040 w 1519615"/>
              <a:gd name="connsiteY48" fmla="*/ 1765151 h 1881187"/>
              <a:gd name="connsiteX49" fmla="*/ 739040 w 1519615"/>
              <a:gd name="connsiteY49" fmla="*/ 1046960 h 1881187"/>
              <a:gd name="connsiteX50" fmla="*/ 739040 w 1519615"/>
              <a:gd name="connsiteY50" fmla="*/ 988063 h 1881187"/>
              <a:gd name="connsiteX51" fmla="*/ 739920 w 1519615"/>
              <a:gd name="connsiteY51" fmla="*/ 356898 h 1881187"/>
              <a:gd name="connsiteX52" fmla="*/ 721440 w 1519615"/>
              <a:gd name="connsiteY52" fmla="*/ 349866 h 1881187"/>
              <a:gd name="connsiteX53" fmla="*/ 537516 w 1519615"/>
              <a:gd name="connsiteY53" fmla="*/ 563477 h 1881187"/>
              <a:gd name="connsiteX54" fmla="*/ 126548 w 1519615"/>
              <a:gd name="connsiteY54" fmla="*/ 712038 h 1881187"/>
              <a:gd name="connsiteX55" fmla="*/ 3346 w 1519615"/>
              <a:gd name="connsiteY55" fmla="*/ 640834 h 1881187"/>
              <a:gd name="connsiteX56" fmla="*/ 73747 w 1519615"/>
              <a:gd name="connsiteY56" fmla="*/ 514250 h 1881187"/>
              <a:gd name="connsiteX57" fmla="*/ 386153 w 1519615"/>
              <a:gd name="connsiteY57" fmla="*/ 410521 h 1881187"/>
              <a:gd name="connsiteX58" fmla="*/ 391433 w 1519615"/>
              <a:gd name="connsiteY58" fmla="*/ 407884 h 1881187"/>
              <a:gd name="connsiteX59" fmla="*/ 687119 w 1519615"/>
              <a:gd name="connsiteY59" fmla="*/ 0 h 1881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519615" h="1881187">
                <a:moveTo>
                  <a:pt x="687119" y="0"/>
                </a:moveTo>
                <a:cubicBezTo>
                  <a:pt x="687119" y="0"/>
                  <a:pt x="687119" y="0"/>
                  <a:pt x="954208" y="0"/>
                </a:cubicBezTo>
                <a:lnTo>
                  <a:pt x="965811" y="0"/>
                </a:lnTo>
                <a:lnTo>
                  <a:pt x="945837" y="26046"/>
                </a:lnTo>
                <a:cubicBezTo>
                  <a:pt x="938771" y="35653"/>
                  <a:pt x="938771" y="51374"/>
                  <a:pt x="945837" y="60981"/>
                </a:cubicBezTo>
                <a:cubicBezTo>
                  <a:pt x="945837" y="60981"/>
                  <a:pt x="945837" y="60981"/>
                  <a:pt x="971550" y="94142"/>
                </a:cubicBezTo>
                <a:lnTo>
                  <a:pt x="991717" y="120151"/>
                </a:lnTo>
                <a:lnTo>
                  <a:pt x="987968" y="141878"/>
                </a:lnTo>
                <a:cubicBezTo>
                  <a:pt x="967141" y="262241"/>
                  <a:pt x="928461" y="484474"/>
                  <a:pt x="928461" y="489711"/>
                </a:cubicBezTo>
                <a:cubicBezTo>
                  <a:pt x="928461" y="494075"/>
                  <a:pt x="928461" y="497566"/>
                  <a:pt x="930224" y="501057"/>
                </a:cubicBezTo>
                <a:cubicBezTo>
                  <a:pt x="930224" y="502803"/>
                  <a:pt x="932869" y="510658"/>
                  <a:pt x="934632" y="510658"/>
                </a:cubicBezTo>
                <a:cubicBezTo>
                  <a:pt x="1005159" y="602301"/>
                  <a:pt x="1005159" y="602301"/>
                  <a:pt x="1005159" y="602301"/>
                </a:cubicBezTo>
                <a:cubicBezTo>
                  <a:pt x="1013094" y="612774"/>
                  <a:pt x="1026317" y="612774"/>
                  <a:pt x="1035133" y="602301"/>
                </a:cubicBezTo>
                <a:cubicBezTo>
                  <a:pt x="1104780" y="510658"/>
                  <a:pt x="1104780" y="510658"/>
                  <a:pt x="1104780" y="510658"/>
                </a:cubicBezTo>
                <a:cubicBezTo>
                  <a:pt x="1110069" y="503676"/>
                  <a:pt x="1111832" y="494075"/>
                  <a:pt x="1110951" y="485347"/>
                </a:cubicBezTo>
                <a:cubicBezTo>
                  <a:pt x="1110069" y="478365"/>
                  <a:pt x="1086266" y="357048"/>
                  <a:pt x="1077450" y="302935"/>
                </a:cubicBezTo>
                <a:cubicBezTo>
                  <a:pt x="1077450" y="302935"/>
                  <a:pt x="1077450" y="302062"/>
                  <a:pt x="1077450" y="302062"/>
                </a:cubicBezTo>
                <a:cubicBezTo>
                  <a:pt x="1073923" y="279370"/>
                  <a:pt x="1056291" y="173762"/>
                  <a:pt x="1051884" y="144088"/>
                </a:cubicBezTo>
                <a:lnTo>
                  <a:pt x="1047870" y="119635"/>
                </a:lnTo>
                <a:lnTo>
                  <a:pt x="1058114" y="106423"/>
                </a:lnTo>
                <a:cubicBezTo>
                  <a:pt x="1066685" y="95370"/>
                  <a:pt x="1078113" y="80632"/>
                  <a:pt x="1093350" y="60981"/>
                </a:cubicBezTo>
                <a:cubicBezTo>
                  <a:pt x="1100417" y="51374"/>
                  <a:pt x="1100417" y="35653"/>
                  <a:pt x="1093350" y="26046"/>
                </a:cubicBezTo>
                <a:cubicBezTo>
                  <a:pt x="1093350" y="26046"/>
                  <a:pt x="1093350" y="26046"/>
                  <a:pt x="1085732" y="16111"/>
                </a:cubicBezTo>
                <a:lnTo>
                  <a:pt x="1073377" y="0"/>
                </a:lnTo>
                <a:lnTo>
                  <a:pt x="1127987" y="0"/>
                </a:lnTo>
                <a:cubicBezTo>
                  <a:pt x="1229725" y="0"/>
                  <a:pt x="1354942" y="0"/>
                  <a:pt x="1509055" y="0"/>
                </a:cubicBezTo>
                <a:cubicBezTo>
                  <a:pt x="1515215" y="0"/>
                  <a:pt x="1519615" y="5275"/>
                  <a:pt x="1519615" y="10549"/>
                </a:cubicBezTo>
                <a:cubicBezTo>
                  <a:pt x="1519615" y="10549"/>
                  <a:pt x="1519615" y="10549"/>
                  <a:pt x="1519615" y="271630"/>
                </a:cubicBezTo>
                <a:cubicBezTo>
                  <a:pt x="1519615" y="271630"/>
                  <a:pt x="1519615" y="271630"/>
                  <a:pt x="1519615" y="399972"/>
                </a:cubicBezTo>
                <a:cubicBezTo>
                  <a:pt x="1519615" y="399972"/>
                  <a:pt x="1519615" y="399972"/>
                  <a:pt x="1519615" y="876422"/>
                </a:cubicBezTo>
                <a:cubicBezTo>
                  <a:pt x="1519615" y="933561"/>
                  <a:pt x="1470334" y="980151"/>
                  <a:pt x="1411373" y="980151"/>
                </a:cubicBezTo>
                <a:cubicBezTo>
                  <a:pt x="1352412" y="980151"/>
                  <a:pt x="1302251" y="933561"/>
                  <a:pt x="1302251" y="876422"/>
                </a:cubicBezTo>
                <a:cubicBezTo>
                  <a:pt x="1302251" y="876422"/>
                  <a:pt x="1302251" y="876422"/>
                  <a:pt x="1302251" y="341075"/>
                </a:cubicBezTo>
                <a:cubicBezTo>
                  <a:pt x="1302251" y="333164"/>
                  <a:pt x="1296091" y="325252"/>
                  <a:pt x="1288171" y="325252"/>
                </a:cubicBezTo>
                <a:cubicBezTo>
                  <a:pt x="1278490" y="324373"/>
                  <a:pt x="1270570" y="331406"/>
                  <a:pt x="1270570" y="341075"/>
                </a:cubicBezTo>
                <a:cubicBezTo>
                  <a:pt x="1270570" y="341075"/>
                  <a:pt x="1270570" y="341075"/>
                  <a:pt x="1270570" y="988063"/>
                </a:cubicBezTo>
                <a:cubicBezTo>
                  <a:pt x="1270570" y="988063"/>
                  <a:pt x="1270570" y="988063"/>
                  <a:pt x="1270570" y="1046960"/>
                </a:cubicBezTo>
                <a:cubicBezTo>
                  <a:pt x="1270570" y="1046960"/>
                  <a:pt x="1270570" y="1046960"/>
                  <a:pt x="1270570" y="1765151"/>
                </a:cubicBezTo>
                <a:cubicBezTo>
                  <a:pt x="1270570" y="1828444"/>
                  <a:pt x="1216889" y="1881187"/>
                  <a:pt x="1151768" y="1881187"/>
                </a:cubicBezTo>
                <a:cubicBezTo>
                  <a:pt x="1151768" y="1881187"/>
                  <a:pt x="1151768" y="1881187"/>
                  <a:pt x="1150008" y="1881187"/>
                </a:cubicBezTo>
                <a:cubicBezTo>
                  <a:pt x="1084007" y="1881187"/>
                  <a:pt x="1031206" y="1828444"/>
                  <a:pt x="1031206" y="1765151"/>
                </a:cubicBezTo>
                <a:cubicBezTo>
                  <a:pt x="1031206" y="1765151"/>
                  <a:pt x="1031206" y="1765151"/>
                  <a:pt x="1031206" y="1058388"/>
                </a:cubicBezTo>
                <a:cubicBezTo>
                  <a:pt x="1031206" y="1052234"/>
                  <a:pt x="1026806" y="1047839"/>
                  <a:pt x="1020645" y="1047839"/>
                </a:cubicBezTo>
                <a:cubicBezTo>
                  <a:pt x="1020645" y="1047839"/>
                  <a:pt x="1020645" y="1047839"/>
                  <a:pt x="992485" y="1047839"/>
                </a:cubicBezTo>
                <a:cubicBezTo>
                  <a:pt x="986325" y="1047839"/>
                  <a:pt x="981045" y="1052234"/>
                  <a:pt x="981045" y="1058388"/>
                </a:cubicBezTo>
                <a:cubicBezTo>
                  <a:pt x="981045" y="1058388"/>
                  <a:pt x="981045" y="1058388"/>
                  <a:pt x="981045" y="1765151"/>
                </a:cubicBezTo>
                <a:cubicBezTo>
                  <a:pt x="981045" y="1828444"/>
                  <a:pt x="926484" y="1881187"/>
                  <a:pt x="860482" y="1881187"/>
                </a:cubicBezTo>
                <a:cubicBezTo>
                  <a:pt x="860482" y="1881187"/>
                  <a:pt x="860482" y="1881187"/>
                  <a:pt x="859602" y="1881187"/>
                </a:cubicBezTo>
                <a:cubicBezTo>
                  <a:pt x="793601" y="1881187"/>
                  <a:pt x="739040" y="1828444"/>
                  <a:pt x="739040" y="1765151"/>
                </a:cubicBezTo>
                <a:cubicBezTo>
                  <a:pt x="739040" y="1765151"/>
                  <a:pt x="739040" y="1765151"/>
                  <a:pt x="739040" y="1046960"/>
                </a:cubicBezTo>
                <a:cubicBezTo>
                  <a:pt x="739040" y="1046960"/>
                  <a:pt x="739040" y="1046960"/>
                  <a:pt x="739040" y="988063"/>
                </a:cubicBezTo>
                <a:cubicBezTo>
                  <a:pt x="739040" y="988063"/>
                  <a:pt x="739040" y="988063"/>
                  <a:pt x="739920" y="356898"/>
                </a:cubicBezTo>
                <a:cubicBezTo>
                  <a:pt x="739920" y="347229"/>
                  <a:pt x="727600" y="341954"/>
                  <a:pt x="721440" y="349866"/>
                </a:cubicBezTo>
                <a:cubicBezTo>
                  <a:pt x="658958" y="418432"/>
                  <a:pt x="537516" y="562598"/>
                  <a:pt x="537516" y="563477"/>
                </a:cubicBezTo>
                <a:cubicBezTo>
                  <a:pt x="516396" y="585454"/>
                  <a:pt x="202229" y="686546"/>
                  <a:pt x="126548" y="712038"/>
                </a:cubicBezTo>
                <a:cubicBezTo>
                  <a:pt x="72867" y="726982"/>
                  <a:pt x="17426" y="695336"/>
                  <a:pt x="3346" y="640834"/>
                </a:cubicBezTo>
                <a:cubicBezTo>
                  <a:pt x="-10735" y="586333"/>
                  <a:pt x="20946" y="529194"/>
                  <a:pt x="73747" y="514250"/>
                </a:cubicBezTo>
                <a:cubicBezTo>
                  <a:pt x="74627" y="514250"/>
                  <a:pt x="349192" y="423707"/>
                  <a:pt x="386153" y="410521"/>
                </a:cubicBezTo>
                <a:cubicBezTo>
                  <a:pt x="387913" y="410521"/>
                  <a:pt x="389673" y="408763"/>
                  <a:pt x="391433" y="407884"/>
                </a:cubicBezTo>
                <a:cubicBezTo>
                  <a:pt x="391433" y="407884"/>
                  <a:pt x="391433" y="407884"/>
                  <a:pt x="6871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  <a:noAutofit/>
          </a:bodyPr>
          <a:lstStyle/>
          <a:p>
            <a:pPr defTabSz="1828343"/>
            <a:endParaRPr lang="en-US" sz="3599">
              <a:solidFill>
                <a:prstClr val="black"/>
              </a:solidFill>
              <a:latin typeface="Lato"/>
            </a:endParaRPr>
          </a:p>
        </p:txBody>
      </p:sp>
      <p:sp>
        <p:nvSpPr>
          <p:cNvPr id="82" name="Oval 10"/>
          <p:cNvSpPr>
            <a:spLocks noChangeAspect="1" noChangeArrowheads="1"/>
          </p:cNvSpPr>
          <p:nvPr/>
        </p:nvSpPr>
        <p:spPr bwMode="auto">
          <a:xfrm>
            <a:off x="23891460" y="306604"/>
            <a:ext cx="143963" cy="143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pPr defTabSz="1828343"/>
            <a:endParaRPr lang="en-US" sz="3599">
              <a:solidFill>
                <a:prstClr val="black"/>
              </a:solidFill>
              <a:latin typeface="Lato"/>
            </a:endParaRPr>
          </a:p>
        </p:txBody>
      </p:sp>
      <p:sp>
        <p:nvSpPr>
          <p:cNvPr id="83" name="Freeform 172"/>
          <p:cNvSpPr>
            <a:spLocks noChangeAspect="1" noEditPoints="1"/>
          </p:cNvSpPr>
          <p:nvPr/>
        </p:nvSpPr>
        <p:spPr bwMode="auto">
          <a:xfrm>
            <a:off x="274833" y="9692286"/>
            <a:ext cx="616499" cy="655029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pPr defTabSz="1828343"/>
            <a:endParaRPr lang="zh-CN" altLang="en-US" sz="3599">
              <a:solidFill>
                <a:prstClr val="black"/>
              </a:solidFill>
              <a:latin typeface="Lato"/>
            </a:endParaRPr>
          </a:p>
        </p:txBody>
      </p:sp>
      <p:grpSp>
        <p:nvGrpSpPr>
          <p:cNvPr id="84" name="Group 35"/>
          <p:cNvGrpSpPr>
            <a:grpSpLocks noChangeAspect="1"/>
          </p:cNvGrpSpPr>
          <p:nvPr/>
        </p:nvGrpSpPr>
        <p:grpSpPr>
          <a:xfrm>
            <a:off x="12423388" y="9692286"/>
            <a:ext cx="660800" cy="655029"/>
            <a:chOff x="-6350" y="1208088"/>
            <a:chExt cx="363538" cy="360363"/>
          </a:xfrm>
          <a:solidFill>
            <a:srgbClr val="FFFFFF"/>
          </a:solidFill>
        </p:grpSpPr>
        <p:sp>
          <p:nvSpPr>
            <p:cNvPr id="85" name="Freeform 5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828343">
                <a:defRPr/>
              </a:pPr>
              <a:endParaRPr lang="en-US" sz="3599">
                <a:solidFill>
                  <a:prstClr val="black"/>
                </a:solidFill>
                <a:latin typeface="Lato"/>
              </a:endParaRPr>
            </a:p>
          </p:txBody>
        </p:sp>
        <p:sp>
          <p:nvSpPr>
            <p:cNvPr id="86" name="Freeform 6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828343">
                <a:defRPr/>
              </a:pPr>
              <a:endParaRPr lang="en-US" sz="3599">
                <a:solidFill>
                  <a:prstClr val="black"/>
                </a:solidFill>
                <a:latin typeface="Lato"/>
              </a:endParaRPr>
            </a:p>
          </p:txBody>
        </p:sp>
        <p:sp>
          <p:nvSpPr>
            <p:cNvPr id="87" name="Freeform 7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828343">
                <a:defRPr/>
              </a:pPr>
              <a:endParaRPr lang="en-US" sz="3599">
                <a:solidFill>
                  <a:prstClr val="black"/>
                </a:solidFill>
                <a:latin typeface="Lato"/>
              </a:endParaRPr>
            </a:p>
          </p:txBody>
        </p:sp>
        <p:sp>
          <p:nvSpPr>
            <p:cNvPr id="88" name="Freeform 8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1828343">
                <a:defRPr/>
              </a:pPr>
              <a:endParaRPr lang="en-US" sz="3599">
                <a:solidFill>
                  <a:prstClr val="black"/>
                </a:solidFill>
                <a:latin typeface="Lato"/>
              </a:endParaRPr>
            </a:p>
          </p:txBody>
        </p:sp>
      </p:grpSp>
      <p:sp>
        <p:nvSpPr>
          <p:cNvPr id="89" name="TextBox 19"/>
          <p:cNvSpPr txBox="1"/>
          <p:nvPr/>
        </p:nvSpPr>
        <p:spPr>
          <a:xfrm>
            <a:off x="1081594" y="135767"/>
            <a:ext cx="3775796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2799" dirty="0" err="1">
                <a:solidFill>
                  <a:prstClr val="white"/>
                </a:solidFill>
                <a:latin typeface="Lato"/>
              </a:rPr>
              <a:t>Parcerias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</a:p>
        </p:txBody>
      </p:sp>
      <p:sp>
        <p:nvSpPr>
          <p:cNvPr id="90" name="TextBox 19"/>
          <p:cNvSpPr txBox="1"/>
          <p:nvPr/>
        </p:nvSpPr>
        <p:spPr>
          <a:xfrm>
            <a:off x="5776859" y="227060"/>
            <a:ext cx="3775796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2799" dirty="0" err="1">
                <a:solidFill>
                  <a:prstClr val="white"/>
                </a:solidFill>
                <a:latin typeface="Lato"/>
              </a:rPr>
              <a:t>Atividades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principais</a:t>
            </a: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91" name="TextBox 19"/>
          <p:cNvSpPr txBox="1"/>
          <p:nvPr/>
        </p:nvSpPr>
        <p:spPr>
          <a:xfrm>
            <a:off x="5853903" y="4979017"/>
            <a:ext cx="3775796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2799" dirty="0">
                <a:solidFill>
                  <a:prstClr val="white"/>
                </a:solidFill>
                <a:latin typeface="Lato"/>
              </a:rPr>
              <a:t>Recursos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principais</a:t>
            </a: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92" name="TextBox 19"/>
          <p:cNvSpPr txBox="1"/>
          <p:nvPr/>
        </p:nvSpPr>
        <p:spPr>
          <a:xfrm>
            <a:off x="10607689" y="257828"/>
            <a:ext cx="3775796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2799" dirty="0" err="1">
                <a:solidFill>
                  <a:prstClr val="white"/>
                </a:solidFill>
                <a:latin typeface="Lato"/>
              </a:rPr>
              <a:t>Proposta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valor</a:t>
            </a:r>
          </a:p>
        </p:txBody>
      </p:sp>
      <p:sp>
        <p:nvSpPr>
          <p:cNvPr id="93" name="TextBox 19"/>
          <p:cNvSpPr txBox="1"/>
          <p:nvPr/>
        </p:nvSpPr>
        <p:spPr>
          <a:xfrm>
            <a:off x="14759959" y="112726"/>
            <a:ext cx="3775796" cy="95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343"/>
            <a:r>
              <a:rPr lang="en-US" sz="2799" dirty="0" err="1">
                <a:solidFill>
                  <a:prstClr val="white"/>
                </a:solidFill>
                <a:latin typeface="Lato"/>
              </a:rPr>
              <a:t>Relacionamento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com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os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clientes</a:t>
            </a: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94" name="TextBox 19"/>
          <p:cNvSpPr txBox="1"/>
          <p:nvPr/>
        </p:nvSpPr>
        <p:spPr>
          <a:xfrm>
            <a:off x="14759959" y="4942149"/>
            <a:ext cx="3775796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343"/>
            <a:r>
              <a:rPr lang="en-US" sz="2799" dirty="0" err="1">
                <a:solidFill>
                  <a:prstClr val="white"/>
                </a:solidFill>
                <a:latin typeface="Lato"/>
              </a:rPr>
              <a:t>Canais</a:t>
            </a: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95" name="TextBox 19"/>
          <p:cNvSpPr txBox="1"/>
          <p:nvPr/>
        </p:nvSpPr>
        <p:spPr>
          <a:xfrm>
            <a:off x="19805891" y="328112"/>
            <a:ext cx="3775796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343"/>
            <a:r>
              <a:rPr lang="en-US" sz="2799" dirty="0" err="1">
                <a:solidFill>
                  <a:prstClr val="white"/>
                </a:solidFill>
                <a:latin typeface="Lato"/>
              </a:rPr>
              <a:t>Segmento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clientes</a:t>
            </a: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96" name="TextBox 19"/>
          <p:cNvSpPr txBox="1"/>
          <p:nvPr/>
        </p:nvSpPr>
        <p:spPr>
          <a:xfrm>
            <a:off x="891332" y="9709218"/>
            <a:ext cx="3775796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2799" dirty="0" err="1">
                <a:solidFill>
                  <a:prstClr val="white"/>
                </a:solidFill>
                <a:latin typeface="Lato"/>
              </a:rPr>
              <a:t>Estrutura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custos</a:t>
            </a: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  <p:sp>
        <p:nvSpPr>
          <p:cNvPr id="97" name="TextBox 19"/>
          <p:cNvSpPr txBox="1"/>
          <p:nvPr/>
        </p:nvSpPr>
        <p:spPr>
          <a:xfrm>
            <a:off x="13107470" y="9709218"/>
            <a:ext cx="3775796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343"/>
            <a:r>
              <a:rPr lang="en-US" sz="2799" dirty="0" err="1">
                <a:solidFill>
                  <a:prstClr val="white"/>
                </a:solidFill>
                <a:latin typeface="Lato"/>
              </a:rPr>
              <a:t>Fontes</a:t>
            </a:r>
            <a:r>
              <a:rPr lang="en-US" sz="2799" dirty="0">
                <a:solidFill>
                  <a:prstClr val="white"/>
                </a:solidFill>
                <a:latin typeface="Lato"/>
              </a:rPr>
              <a:t> de </a:t>
            </a:r>
            <a:r>
              <a:rPr lang="en-US" sz="2799" dirty="0" err="1">
                <a:solidFill>
                  <a:prstClr val="white"/>
                </a:solidFill>
                <a:latin typeface="Lato"/>
              </a:rPr>
              <a:t>receita</a:t>
            </a:r>
            <a:endParaRPr lang="en-US" sz="2799" dirty="0">
              <a:solidFill>
                <a:prstClr val="white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3066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mage.freepik.com/free-vector/time-is-money-background-design_1270-32.jpg">
            <a:extLst>
              <a:ext uri="{FF2B5EF4-FFF2-40B4-BE49-F238E27FC236}">
                <a16:creationId xmlns:a16="http://schemas.microsoft.com/office/drawing/2014/main" id="{67669838-D31A-4DEC-A092-FE99A823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302"/>
            <a:ext cx="13716000" cy="1394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4CDD8CD-726F-4225-A01A-FCC7B3624368}"/>
              </a:ext>
            </a:extLst>
          </p:cNvPr>
          <p:cNvSpPr/>
          <p:nvPr/>
        </p:nvSpPr>
        <p:spPr>
          <a:xfrm>
            <a:off x="13068300" y="0"/>
            <a:ext cx="11309350" cy="13716000"/>
          </a:xfrm>
          <a:prstGeom prst="rect">
            <a:avLst/>
          </a:prstGeom>
          <a:solidFill>
            <a:srgbClr val="4A4A7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pt-BR" sz="5400" b="1" dirty="0" err="1">
                <a:solidFill>
                  <a:schemeClr val="bg1"/>
                </a:solidFill>
              </a:rPr>
              <a:t>Wali</a:t>
            </a:r>
            <a:r>
              <a:rPr lang="pt-BR" sz="5400" b="1" dirty="0">
                <a:solidFill>
                  <a:schemeClr val="bg1"/>
                </a:solidFill>
              </a:rPr>
              <a:t>. </a:t>
            </a:r>
            <a:r>
              <a:rPr lang="pt-BR" sz="5400" b="1" dirty="0" err="1">
                <a:solidFill>
                  <a:schemeClr val="bg1"/>
                </a:solidFill>
              </a:rPr>
              <a:t>Coin</a:t>
            </a:r>
            <a:endParaRPr lang="pt-BR" sz="5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pt-BR" b="1" dirty="0">
              <a:solidFill>
                <a:schemeClr val="bg1"/>
              </a:solidFill>
            </a:endParaRPr>
          </a:p>
          <a:p>
            <a:pPr lvl="1" algn="ctr">
              <a:lnSpc>
                <a:spcPct val="150000"/>
              </a:lnSpc>
            </a:pPr>
            <a:endParaRPr lang="pt-BR" dirty="0">
              <a:solidFill>
                <a:schemeClr val="bg1"/>
              </a:solidFill>
            </a:endParaRPr>
          </a:p>
          <a:p>
            <a:pPr marL="1657167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Troca de </a:t>
            </a:r>
            <a:r>
              <a:rPr lang="pt-BR" dirty="0" err="1">
                <a:solidFill>
                  <a:schemeClr val="bg1"/>
                </a:solidFill>
              </a:rPr>
              <a:t>Wali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Coin</a:t>
            </a:r>
            <a:r>
              <a:rPr lang="pt-BR" dirty="0">
                <a:solidFill>
                  <a:schemeClr val="bg1"/>
                </a:solidFill>
              </a:rPr>
              <a:t> pelo tempo de utilização do usuário</a:t>
            </a:r>
          </a:p>
          <a:p>
            <a:pPr marL="1657167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O usuário ganha </a:t>
            </a:r>
            <a:r>
              <a:rPr lang="pt-BR" dirty="0" err="1">
                <a:solidFill>
                  <a:schemeClr val="bg1"/>
                </a:solidFill>
              </a:rPr>
              <a:t>Wali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Coin</a:t>
            </a:r>
            <a:r>
              <a:rPr lang="pt-BR" dirty="0">
                <a:solidFill>
                  <a:schemeClr val="bg1"/>
                </a:solidFill>
              </a:rPr>
              <a:t> se conseguir seguir o plano financeiro</a:t>
            </a:r>
          </a:p>
          <a:p>
            <a:pPr marL="1657167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O usuário ganha </a:t>
            </a:r>
            <a:r>
              <a:rPr lang="pt-BR" dirty="0" err="1">
                <a:solidFill>
                  <a:schemeClr val="bg1"/>
                </a:solidFill>
              </a:rPr>
              <a:t>Wali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Coin</a:t>
            </a:r>
            <a:r>
              <a:rPr lang="pt-BR" dirty="0">
                <a:solidFill>
                  <a:schemeClr val="bg1"/>
                </a:solidFill>
              </a:rPr>
              <a:t> se fizer acordos pelo aplicativo</a:t>
            </a:r>
          </a:p>
          <a:p>
            <a:pPr marL="1657167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O usuário ganha </a:t>
            </a:r>
            <a:r>
              <a:rPr lang="pt-BR" dirty="0" err="1">
                <a:solidFill>
                  <a:schemeClr val="bg1"/>
                </a:solidFill>
              </a:rPr>
              <a:t>Wali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Coin</a:t>
            </a:r>
            <a:r>
              <a:rPr lang="pt-BR" dirty="0">
                <a:solidFill>
                  <a:schemeClr val="bg1"/>
                </a:solidFill>
              </a:rPr>
              <a:t> por não ficar negativado</a:t>
            </a:r>
          </a:p>
          <a:p>
            <a:pPr marL="1657167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O usuário ganha </a:t>
            </a:r>
            <a:r>
              <a:rPr lang="pt-BR" dirty="0" err="1">
                <a:solidFill>
                  <a:schemeClr val="bg1"/>
                </a:solidFill>
              </a:rPr>
              <a:t>Wali</a:t>
            </a:r>
            <a:r>
              <a:rPr lang="pt-BR" dirty="0">
                <a:solidFill>
                  <a:schemeClr val="bg1"/>
                </a:solidFill>
              </a:rPr>
              <a:t>. </a:t>
            </a:r>
            <a:r>
              <a:rPr lang="pt-BR" dirty="0" err="1">
                <a:solidFill>
                  <a:schemeClr val="bg1"/>
                </a:solidFill>
              </a:rPr>
              <a:t>Coin</a:t>
            </a:r>
            <a:r>
              <a:rPr lang="pt-BR" dirty="0">
                <a:solidFill>
                  <a:schemeClr val="bg1"/>
                </a:solidFill>
              </a:rPr>
              <a:t> por estar com saldo positivo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E37658-AADD-414C-BE32-ABE67561C8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71" y="6892868"/>
            <a:ext cx="1376023" cy="1376023"/>
          </a:xfrm>
          <a:prstGeom prst="rect">
            <a:avLst/>
          </a:prstGeom>
        </p:spPr>
      </p:pic>
      <p:sp>
        <p:nvSpPr>
          <p:cNvPr id="43" name="TextBox 30">
            <a:extLst>
              <a:ext uri="{FF2B5EF4-FFF2-40B4-BE49-F238E27FC236}">
                <a16:creationId xmlns:a16="http://schemas.microsoft.com/office/drawing/2014/main" id="{A5E39FB9-0749-43E7-A8D8-6C42D69B5FE0}"/>
              </a:ext>
            </a:extLst>
          </p:cNvPr>
          <p:cNvSpPr txBox="1"/>
          <p:nvPr/>
        </p:nvSpPr>
        <p:spPr>
          <a:xfrm>
            <a:off x="1794321" y="397514"/>
            <a:ext cx="11531298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CENÁRIO DE INADIMPLÊNCIA ATUAL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A INADIMPLÊNCIA NO BRASIL</a:t>
            </a:r>
          </a:p>
        </p:txBody>
      </p:sp>
      <p:pic>
        <p:nvPicPr>
          <p:cNvPr id="1026" name="Picture 2" descr="Resultado de imagem para commerce">
            <a:extLst>
              <a:ext uri="{FF2B5EF4-FFF2-40B4-BE49-F238E27FC236}">
                <a16:creationId xmlns:a16="http://schemas.microsoft.com/office/drawing/2014/main" id="{23118D4F-BC5D-44D2-9A53-C1EDDAE0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2645904"/>
            <a:ext cx="4009590" cy="29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Agrupar 55">
            <a:extLst>
              <a:ext uri="{FF2B5EF4-FFF2-40B4-BE49-F238E27FC236}">
                <a16:creationId xmlns:a16="http://schemas.microsoft.com/office/drawing/2014/main" id="{1E1E169D-947A-40BF-97BF-3FCCE4F3038D}"/>
              </a:ext>
            </a:extLst>
          </p:cNvPr>
          <p:cNvGrpSpPr/>
          <p:nvPr/>
        </p:nvGrpSpPr>
        <p:grpSpPr>
          <a:xfrm>
            <a:off x="19568462" y="2407709"/>
            <a:ext cx="3388659" cy="2627204"/>
            <a:chOff x="19568462" y="2775702"/>
            <a:chExt cx="3388659" cy="2627204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1E89D78-D2E9-4F3F-A6A2-8ED04D7B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3271" y="2775702"/>
              <a:ext cx="2339043" cy="2339043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B7202C1-9A69-416E-9053-5D5427E66821}"/>
                </a:ext>
              </a:extLst>
            </p:cNvPr>
            <p:cNvSpPr/>
            <p:nvPr/>
          </p:nvSpPr>
          <p:spPr>
            <a:xfrm>
              <a:off x="19568462" y="456958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Educação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6B24D08-C0FA-47B1-AD8F-7B08B4BD459F}"/>
              </a:ext>
            </a:extLst>
          </p:cNvPr>
          <p:cNvGrpSpPr/>
          <p:nvPr/>
        </p:nvGrpSpPr>
        <p:grpSpPr>
          <a:xfrm>
            <a:off x="14358014" y="3028163"/>
            <a:ext cx="3388659" cy="2907557"/>
            <a:chOff x="10210251" y="2407709"/>
            <a:chExt cx="3388659" cy="2907557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CD1D9FDC-34EE-4C6F-BE6D-842693D1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942" y="2407709"/>
              <a:ext cx="2163279" cy="2163279"/>
            </a:xfrm>
            <a:prstGeom prst="rect">
              <a:avLst/>
            </a:pr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1444D141-102D-4AF3-B9A6-3FD42DAAD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9895" y="3489348"/>
              <a:ext cx="1625397" cy="1625397"/>
            </a:xfrm>
            <a:prstGeom prst="rect">
              <a:avLst/>
            </a:prstGeom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5F70B35E-5373-4A61-952D-F7994E66A1C8}"/>
                </a:ext>
              </a:extLst>
            </p:cNvPr>
            <p:cNvSpPr/>
            <p:nvPr/>
          </p:nvSpPr>
          <p:spPr>
            <a:xfrm>
              <a:off x="10210251" y="448194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Financeiras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FD3DA09-9FC4-4683-A8D3-E5C79A16F632}"/>
              </a:ext>
            </a:extLst>
          </p:cNvPr>
          <p:cNvGrpSpPr/>
          <p:nvPr/>
        </p:nvGrpSpPr>
        <p:grpSpPr>
          <a:xfrm>
            <a:off x="19584901" y="5495654"/>
            <a:ext cx="3388659" cy="2228567"/>
            <a:chOff x="19584901" y="6456986"/>
            <a:chExt cx="3388659" cy="222856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4839124-9FDB-4113-A5A2-F7871B70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2991" y="6456986"/>
              <a:ext cx="1479600" cy="1479600"/>
            </a:xfrm>
            <a:prstGeom prst="rect">
              <a:avLst/>
            </a:prstGeom>
          </p:spPr>
        </p:pic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AD75EB91-AA5D-4EBB-AFD8-E8829CCE0CCF}"/>
                </a:ext>
              </a:extLst>
            </p:cNvPr>
            <p:cNvSpPr/>
            <p:nvPr/>
          </p:nvSpPr>
          <p:spPr>
            <a:xfrm>
              <a:off x="19584901" y="7852229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Água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11C613-D897-4C86-BE4B-85EBA1F941A5}"/>
              </a:ext>
            </a:extLst>
          </p:cNvPr>
          <p:cNvGrpSpPr/>
          <p:nvPr/>
        </p:nvGrpSpPr>
        <p:grpSpPr>
          <a:xfrm>
            <a:off x="19584901" y="8080403"/>
            <a:ext cx="3388659" cy="2139205"/>
            <a:chOff x="19584901" y="9654350"/>
            <a:chExt cx="3388659" cy="213920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C6E933-660A-43FA-BA9A-7E989D6C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8967" y="9654350"/>
              <a:ext cx="1480526" cy="1480526"/>
            </a:xfrm>
            <a:prstGeom prst="rect">
              <a:avLst/>
            </a:prstGeom>
          </p:spPr>
        </p:pic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BDDA8EF8-62CD-418E-A2CA-96E4864C1DB5}"/>
                </a:ext>
              </a:extLst>
            </p:cNvPr>
            <p:cNvSpPr/>
            <p:nvPr/>
          </p:nvSpPr>
          <p:spPr>
            <a:xfrm>
              <a:off x="19584901" y="10960231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Luz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4FB9A7-0C34-48C7-9C91-CDC5FDA8BB78}"/>
              </a:ext>
            </a:extLst>
          </p:cNvPr>
          <p:cNvGrpSpPr/>
          <p:nvPr/>
        </p:nvGrpSpPr>
        <p:grpSpPr>
          <a:xfrm>
            <a:off x="19584901" y="10736371"/>
            <a:ext cx="3388659" cy="2059141"/>
            <a:chOff x="14186681" y="10518917"/>
            <a:chExt cx="3388659" cy="20591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54CE75B-C9C9-41A0-99E0-0E554B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7153" y="10518917"/>
              <a:ext cx="1367717" cy="1367717"/>
            </a:xfrm>
            <a:prstGeom prst="rect">
              <a:avLst/>
            </a:prstGeom>
          </p:spPr>
        </p:pic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C12E91E9-7894-4260-A8D8-DAB2EF92072A}"/>
                </a:ext>
              </a:extLst>
            </p:cNvPr>
            <p:cNvSpPr/>
            <p:nvPr/>
          </p:nvSpPr>
          <p:spPr>
            <a:xfrm>
              <a:off x="14186681" y="1174473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Telefone</a:t>
              </a:r>
            </a:p>
          </p:txBody>
        </p:sp>
      </p:grp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E33A3323-9F43-4399-AB8A-1BBF8690A3E5}"/>
              </a:ext>
            </a:extLst>
          </p:cNvPr>
          <p:cNvCxnSpPr>
            <a:stCxn id="3" idx="0"/>
            <a:endCxn id="32" idx="1"/>
          </p:cNvCxnSpPr>
          <p:nvPr/>
        </p:nvCxnSpPr>
        <p:spPr>
          <a:xfrm rot="5400000" flipH="1" flipV="1">
            <a:off x="12046112" y="3968275"/>
            <a:ext cx="2783065" cy="3066122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0C4CEA86-66BA-4733-9912-0C74301641C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7133984" y="3652494"/>
            <a:ext cx="3461389" cy="457309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7124A9DC-53AC-4C6C-8023-DD362CBCC076}"/>
              </a:ext>
            </a:extLst>
          </p:cNvPr>
          <p:cNvCxnSpPr>
            <a:cxnSpLocks/>
          </p:cNvCxnSpPr>
          <p:nvPr/>
        </p:nvCxnSpPr>
        <p:spPr>
          <a:xfrm>
            <a:off x="17133984" y="4109801"/>
            <a:ext cx="3461389" cy="741568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2634FD5D-AD6F-4DC3-B596-709A4A61FBC7}"/>
              </a:ext>
            </a:extLst>
          </p:cNvPr>
          <p:cNvCxnSpPr/>
          <p:nvPr/>
        </p:nvCxnSpPr>
        <p:spPr>
          <a:xfrm>
            <a:off x="17133984" y="4109803"/>
            <a:ext cx="3461389" cy="4710863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72E72723-CA65-4A15-BFFF-DFDB0E5AFA5A}"/>
              </a:ext>
            </a:extLst>
          </p:cNvPr>
          <p:cNvCxnSpPr>
            <a:stCxn id="32" idx="3"/>
            <a:endCxn id="8" idx="1"/>
          </p:cNvCxnSpPr>
          <p:nvPr/>
        </p:nvCxnSpPr>
        <p:spPr>
          <a:xfrm>
            <a:off x="17133984" y="4109803"/>
            <a:ext cx="3389007" cy="2125651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m 107">
            <a:extLst>
              <a:ext uri="{FF2B5EF4-FFF2-40B4-BE49-F238E27FC236}">
                <a16:creationId xmlns:a16="http://schemas.microsoft.com/office/drawing/2014/main" id="{5A93EACD-2DB8-4F21-BC16-32F5AB62D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683" y="4109800"/>
            <a:ext cx="1625397" cy="1625397"/>
          </a:xfrm>
          <a:prstGeom prst="rect">
            <a:avLst/>
          </a:prstGeom>
        </p:spPr>
      </p:pic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A8E72A70-90D8-4229-B87E-2F03888C08FD}"/>
              </a:ext>
            </a:extLst>
          </p:cNvPr>
          <p:cNvCxnSpPr>
            <a:stCxn id="3" idx="1"/>
            <a:endCxn id="1026" idx="3"/>
          </p:cNvCxnSpPr>
          <p:nvPr/>
        </p:nvCxnSpPr>
        <p:spPr>
          <a:xfrm flipH="1" flipV="1">
            <a:off x="4839862" y="4109802"/>
            <a:ext cx="6376709" cy="347107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m 93">
            <a:extLst>
              <a:ext uri="{FF2B5EF4-FFF2-40B4-BE49-F238E27FC236}">
                <a16:creationId xmlns:a16="http://schemas.microsoft.com/office/drawing/2014/main" id="{EC82DCF3-5BCB-4CA4-BFF8-8D98DED5909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617" y="7383033"/>
            <a:ext cx="929953" cy="929953"/>
          </a:xfrm>
          <a:prstGeom prst="rect">
            <a:avLst/>
          </a:prstGeom>
        </p:spPr>
      </p:pic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46BC798C-8674-4776-A250-8C0FCE34F06E}"/>
              </a:ext>
            </a:extLst>
          </p:cNvPr>
          <p:cNvSpPr txBox="1"/>
          <p:nvPr/>
        </p:nvSpPr>
        <p:spPr>
          <a:xfrm>
            <a:off x="12494100" y="3665598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Aciona serviços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04A1F883-0FB0-4E5B-B0EE-2721AE125B39}"/>
              </a:ext>
            </a:extLst>
          </p:cNvPr>
          <p:cNvSpPr txBox="1"/>
          <p:nvPr/>
        </p:nvSpPr>
        <p:spPr>
          <a:xfrm rot="1754389">
            <a:off x="7003021" y="5353120"/>
            <a:ext cx="1884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Utiliza o cartão</a:t>
            </a:r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7E446271-958B-4D2F-90BC-B99EF64B7711}"/>
              </a:ext>
            </a:extLst>
          </p:cNvPr>
          <p:cNvSpPr/>
          <p:nvPr/>
        </p:nvSpPr>
        <p:spPr>
          <a:xfrm>
            <a:off x="1107197" y="5448680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Comércio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6EABA8-AF80-41F9-970E-8ADF427B4D3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78" y="3760646"/>
            <a:ext cx="803472" cy="80347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B71875C8-2448-49D1-B86A-CEB5AB8DE8F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74" y="3772205"/>
            <a:ext cx="803472" cy="803472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9B63810D-92D4-44E4-91DE-8255E5F6B3B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797" y="3783909"/>
            <a:ext cx="803472" cy="803472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CEC5DD88-8912-47B1-9779-33E07E480C3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765" y="3764683"/>
            <a:ext cx="803472" cy="8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014E-6 -4.44444E-6 L -0.26966 -0.27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39" y="-1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295E-6 -2.22222E-6 L 0.13897 -0.037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-18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0745E-6 -2.40741E-6 L 0.1363 0.149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2" y="74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8268E-6 1.66667E-6 L 0.13728 0.3311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4" y="1655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043E-6 -3.7037E-6 L 0.13878 0.5365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35" y="2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E37658-AADD-414C-BE32-ABE67561C8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71" y="6892868"/>
            <a:ext cx="1376023" cy="1376023"/>
          </a:xfrm>
          <a:prstGeom prst="rect">
            <a:avLst/>
          </a:prstGeom>
        </p:spPr>
      </p:pic>
      <p:sp>
        <p:nvSpPr>
          <p:cNvPr id="43" name="TextBox 30">
            <a:extLst>
              <a:ext uri="{FF2B5EF4-FFF2-40B4-BE49-F238E27FC236}">
                <a16:creationId xmlns:a16="http://schemas.microsoft.com/office/drawing/2014/main" id="{A5E39FB9-0749-43E7-A8D8-6C42D69B5FE0}"/>
              </a:ext>
            </a:extLst>
          </p:cNvPr>
          <p:cNvSpPr txBox="1"/>
          <p:nvPr/>
        </p:nvSpPr>
        <p:spPr>
          <a:xfrm>
            <a:off x="1794321" y="397514"/>
            <a:ext cx="11531298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CENÁRIO DE INADIMPLÊNCIA ATUAL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A INADIMPLÊNCIA NO BRASIL</a:t>
            </a:r>
          </a:p>
        </p:txBody>
      </p:sp>
      <p:pic>
        <p:nvPicPr>
          <p:cNvPr id="1026" name="Picture 2" descr="Resultado de imagem para commerce">
            <a:extLst>
              <a:ext uri="{FF2B5EF4-FFF2-40B4-BE49-F238E27FC236}">
                <a16:creationId xmlns:a16="http://schemas.microsoft.com/office/drawing/2014/main" id="{23118D4F-BC5D-44D2-9A53-C1EDDAE0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2645904"/>
            <a:ext cx="4009590" cy="29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Agrupar 55">
            <a:extLst>
              <a:ext uri="{FF2B5EF4-FFF2-40B4-BE49-F238E27FC236}">
                <a16:creationId xmlns:a16="http://schemas.microsoft.com/office/drawing/2014/main" id="{1E1E169D-947A-40BF-97BF-3FCCE4F3038D}"/>
              </a:ext>
            </a:extLst>
          </p:cNvPr>
          <p:cNvGrpSpPr/>
          <p:nvPr/>
        </p:nvGrpSpPr>
        <p:grpSpPr>
          <a:xfrm>
            <a:off x="19568462" y="2407709"/>
            <a:ext cx="3388659" cy="2627204"/>
            <a:chOff x="19568462" y="2775702"/>
            <a:chExt cx="3388659" cy="2627204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1E89D78-D2E9-4F3F-A6A2-8ED04D7B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3271" y="2775702"/>
              <a:ext cx="2339043" cy="2339043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B7202C1-9A69-416E-9053-5D5427E66821}"/>
                </a:ext>
              </a:extLst>
            </p:cNvPr>
            <p:cNvSpPr/>
            <p:nvPr/>
          </p:nvSpPr>
          <p:spPr>
            <a:xfrm>
              <a:off x="19568462" y="456958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Educação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6B24D08-C0FA-47B1-AD8F-7B08B4BD459F}"/>
              </a:ext>
            </a:extLst>
          </p:cNvPr>
          <p:cNvGrpSpPr/>
          <p:nvPr/>
        </p:nvGrpSpPr>
        <p:grpSpPr>
          <a:xfrm>
            <a:off x="14358014" y="3028163"/>
            <a:ext cx="3388659" cy="2907557"/>
            <a:chOff x="10210251" y="2407709"/>
            <a:chExt cx="3388659" cy="2907557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CD1D9FDC-34EE-4C6F-BE6D-842693D1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942" y="2407709"/>
              <a:ext cx="2163279" cy="2163279"/>
            </a:xfrm>
            <a:prstGeom prst="rect">
              <a:avLst/>
            </a:pr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1444D141-102D-4AF3-B9A6-3FD42DAAD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9895" y="3489348"/>
              <a:ext cx="1625397" cy="1625397"/>
            </a:xfrm>
            <a:prstGeom prst="rect">
              <a:avLst/>
            </a:prstGeom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5F70B35E-5373-4A61-952D-F7994E66A1C8}"/>
                </a:ext>
              </a:extLst>
            </p:cNvPr>
            <p:cNvSpPr/>
            <p:nvPr/>
          </p:nvSpPr>
          <p:spPr>
            <a:xfrm>
              <a:off x="10210251" y="448194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Financeiras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FD3DA09-9FC4-4683-A8D3-E5C79A16F632}"/>
              </a:ext>
            </a:extLst>
          </p:cNvPr>
          <p:cNvGrpSpPr/>
          <p:nvPr/>
        </p:nvGrpSpPr>
        <p:grpSpPr>
          <a:xfrm>
            <a:off x="19584901" y="5495654"/>
            <a:ext cx="3388659" cy="2228567"/>
            <a:chOff x="19584901" y="6456986"/>
            <a:chExt cx="3388659" cy="222856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4839124-9FDB-4113-A5A2-F7871B70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2991" y="6456986"/>
              <a:ext cx="1479600" cy="1479600"/>
            </a:xfrm>
            <a:prstGeom prst="rect">
              <a:avLst/>
            </a:prstGeom>
          </p:spPr>
        </p:pic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AD75EB91-AA5D-4EBB-AFD8-E8829CCE0CCF}"/>
                </a:ext>
              </a:extLst>
            </p:cNvPr>
            <p:cNvSpPr/>
            <p:nvPr/>
          </p:nvSpPr>
          <p:spPr>
            <a:xfrm>
              <a:off x="19584901" y="7852229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Água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11C613-D897-4C86-BE4B-85EBA1F941A5}"/>
              </a:ext>
            </a:extLst>
          </p:cNvPr>
          <p:cNvGrpSpPr/>
          <p:nvPr/>
        </p:nvGrpSpPr>
        <p:grpSpPr>
          <a:xfrm>
            <a:off x="19584901" y="8080403"/>
            <a:ext cx="3388659" cy="2139205"/>
            <a:chOff x="19584901" y="9654350"/>
            <a:chExt cx="3388659" cy="213920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C6E933-660A-43FA-BA9A-7E989D6C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8967" y="9654350"/>
              <a:ext cx="1480526" cy="1480526"/>
            </a:xfrm>
            <a:prstGeom prst="rect">
              <a:avLst/>
            </a:prstGeom>
          </p:spPr>
        </p:pic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BDDA8EF8-62CD-418E-A2CA-96E4864C1DB5}"/>
                </a:ext>
              </a:extLst>
            </p:cNvPr>
            <p:cNvSpPr/>
            <p:nvPr/>
          </p:nvSpPr>
          <p:spPr>
            <a:xfrm>
              <a:off x="19584901" y="10960231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Luz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4FB9A7-0C34-48C7-9C91-CDC5FDA8BB78}"/>
              </a:ext>
            </a:extLst>
          </p:cNvPr>
          <p:cNvGrpSpPr/>
          <p:nvPr/>
        </p:nvGrpSpPr>
        <p:grpSpPr>
          <a:xfrm>
            <a:off x="19584901" y="10736371"/>
            <a:ext cx="3388659" cy="2059141"/>
            <a:chOff x="14186681" y="10518917"/>
            <a:chExt cx="3388659" cy="20591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54CE75B-C9C9-41A0-99E0-0E554B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7153" y="10518917"/>
              <a:ext cx="1367717" cy="1367717"/>
            </a:xfrm>
            <a:prstGeom prst="rect">
              <a:avLst/>
            </a:prstGeom>
          </p:spPr>
        </p:pic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C12E91E9-7894-4260-A8D8-DAB2EF92072A}"/>
                </a:ext>
              </a:extLst>
            </p:cNvPr>
            <p:cNvSpPr/>
            <p:nvPr/>
          </p:nvSpPr>
          <p:spPr>
            <a:xfrm>
              <a:off x="14186681" y="1174473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Telefone</a:t>
              </a:r>
            </a:p>
          </p:txBody>
        </p:sp>
      </p:grp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E33A3323-9F43-4399-AB8A-1BBF8690A3E5}"/>
              </a:ext>
            </a:extLst>
          </p:cNvPr>
          <p:cNvCxnSpPr>
            <a:stCxn id="3" idx="0"/>
            <a:endCxn id="32" idx="1"/>
          </p:cNvCxnSpPr>
          <p:nvPr/>
        </p:nvCxnSpPr>
        <p:spPr>
          <a:xfrm rot="5400000" flipH="1" flipV="1">
            <a:off x="12046112" y="3968275"/>
            <a:ext cx="2783065" cy="3066122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0C4CEA86-66BA-4733-9912-0C74301641C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7133984" y="3652494"/>
            <a:ext cx="3461389" cy="457309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7124A9DC-53AC-4C6C-8023-DD362CBCC076}"/>
              </a:ext>
            </a:extLst>
          </p:cNvPr>
          <p:cNvCxnSpPr>
            <a:cxnSpLocks/>
          </p:cNvCxnSpPr>
          <p:nvPr/>
        </p:nvCxnSpPr>
        <p:spPr>
          <a:xfrm>
            <a:off x="17133984" y="4109801"/>
            <a:ext cx="3461389" cy="741568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2634FD5D-AD6F-4DC3-B596-709A4A61FBC7}"/>
              </a:ext>
            </a:extLst>
          </p:cNvPr>
          <p:cNvCxnSpPr/>
          <p:nvPr/>
        </p:nvCxnSpPr>
        <p:spPr>
          <a:xfrm>
            <a:off x="17133984" y="4109803"/>
            <a:ext cx="3461389" cy="4710863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72E72723-CA65-4A15-BFFF-DFDB0E5AFA5A}"/>
              </a:ext>
            </a:extLst>
          </p:cNvPr>
          <p:cNvCxnSpPr>
            <a:stCxn id="32" idx="3"/>
            <a:endCxn id="8" idx="1"/>
          </p:cNvCxnSpPr>
          <p:nvPr/>
        </p:nvCxnSpPr>
        <p:spPr>
          <a:xfrm>
            <a:off x="17133984" y="4109803"/>
            <a:ext cx="3389007" cy="2125651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m 107">
            <a:extLst>
              <a:ext uri="{FF2B5EF4-FFF2-40B4-BE49-F238E27FC236}">
                <a16:creationId xmlns:a16="http://schemas.microsoft.com/office/drawing/2014/main" id="{5A93EACD-2DB8-4F21-BC16-32F5AB62D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683" y="4109800"/>
            <a:ext cx="1625397" cy="1625397"/>
          </a:xfrm>
          <a:prstGeom prst="rect">
            <a:avLst/>
          </a:prstGeom>
        </p:spPr>
      </p:pic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A8E72A70-90D8-4229-B87E-2F03888C08FD}"/>
              </a:ext>
            </a:extLst>
          </p:cNvPr>
          <p:cNvCxnSpPr>
            <a:stCxn id="3" idx="1"/>
            <a:endCxn id="1026" idx="3"/>
          </p:cNvCxnSpPr>
          <p:nvPr/>
        </p:nvCxnSpPr>
        <p:spPr>
          <a:xfrm flipH="1" flipV="1">
            <a:off x="4839862" y="4109802"/>
            <a:ext cx="6376709" cy="347107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m 93">
            <a:extLst>
              <a:ext uri="{FF2B5EF4-FFF2-40B4-BE49-F238E27FC236}">
                <a16:creationId xmlns:a16="http://schemas.microsoft.com/office/drawing/2014/main" id="{EC82DCF3-5BCB-4CA4-BFF8-8D98DED5909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617" y="7383033"/>
            <a:ext cx="929953" cy="929953"/>
          </a:xfrm>
          <a:prstGeom prst="rect">
            <a:avLst/>
          </a:prstGeom>
        </p:spPr>
      </p:pic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46BC798C-8674-4776-A250-8C0FCE34F06E}"/>
              </a:ext>
            </a:extLst>
          </p:cNvPr>
          <p:cNvSpPr txBox="1"/>
          <p:nvPr/>
        </p:nvSpPr>
        <p:spPr>
          <a:xfrm>
            <a:off x="12494100" y="3665598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Aciona serviços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04A1F883-0FB0-4E5B-B0EE-2721AE125B39}"/>
              </a:ext>
            </a:extLst>
          </p:cNvPr>
          <p:cNvSpPr txBox="1"/>
          <p:nvPr/>
        </p:nvSpPr>
        <p:spPr>
          <a:xfrm rot="1754389">
            <a:off x="7003021" y="5353120"/>
            <a:ext cx="1884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Utiliza o cartão</a:t>
            </a:r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7E446271-958B-4D2F-90BC-B99EF64B7711}"/>
              </a:ext>
            </a:extLst>
          </p:cNvPr>
          <p:cNvSpPr/>
          <p:nvPr/>
        </p:nvSpPr>
        <p:spPr>
          <a:xfrm>
            <a:off x="1107197" y="5448680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Comércio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105EBB-4513-4EB9-8A1B-0C5C01D0B2A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254" y="10542922"/>
            <a:ext cx="946177" cy="946177"/>
          </a:xfrm>
          <a:prstGeom prst="rect">
            <a:avLst/>
          </a:prstGeom>
        </p:spPr>
      </p:pic>
      <p:sp>
        <p:nvSpPr>
          <p:cNvPr id="45" name="Retângulo 44">
            <a:extLst>
              <a:ext uri="{FF2B5EF4-FFF2-40B4-BE49-F238E27FC236}">
                <a16:creationId xmlns:a16="http://schemas.microsoft.com/office/drawing/2014/main" id="{3A7F7196-35F5-41CB-B142-452607B07246}"/>
              </a:ext>
            </a:extLst>
          </p:cNvPr>
          <p:cNvSpPr/>
          <p:nvPr/>
        </p:nvSpPr>
        <p:spPr>
          <a:xfrm>
            <a:off x="14465547" y="11625158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Controle financeiro manual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CFBC3DDE-0B41-43AB-9E71-91F58D4DB61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944314" y="8219949"/>
            <a:ext cx="3634940" cy="2796062"/>
          </a:xfrm>
          <a:prstGeom prst="bentConnector3">
            <a:avLst>
              <a:gd name="adj1" fmla="val -312"/>
            </a:avLst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>
            <a:extLst>
              <a:ext uri="{FF2B5EF4-FFF2-40B4-BE49-F238E27FC236}">
                <a16:creationId xmlns:a16="http://schemas.microsoft.com/office/drawing/2014/main" id="{27357013-91D7-4995-9F2A-F6B4667B773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78" y="3760646"/>
            <a:ext cx="803472" cy="803472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014240F1-9AD7-4C6B-B17A-F4BF1356DA5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74" y="3772205"/>
            <a:ext cx="803472" cy="803472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A53B720A-F22A-4B33-987E-7F26789F7B3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797" y="3783909"/>
            <a:ext cx="803472" cy="803472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33DC6195-4F6F-4C79-A357-AAE8838BD47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765" y="3764683"/>
            <a:ext cx="803472" cy="803472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EFC2C36-FE0E-4455-8712-C369533325E6}"/>
              </a:ext>
            </a:extLst>
          </p:cNvPr>
          <p:cNvGrpSpPr/>
          <p:nvPr/>
        </p:nvGrpSpPr>
        <p:grpSpPr>
          <a:xfrm>
            <a:off x="12037148" y="8124188"/>
            <a:ext cx="903892" cy="1052910"/>
            <a:chOff x="12140877" y="9805347"/>
            <a:chExt cx="903892" cy="1052910"/>
          </a:xfrm>
        </p:grpSpPr>
        <p:sp>
          <p:nvSpPr>
            <p:cNvPr id="59" name="Losango 58">
              <a:extLst>
                <a:ext uri="{FF2B5EF4-FFF2-40B4-BE49-F238E27FC236}">
                  <a16:creationId xmlns:a16="http://schemas.microsoft.com/office/drawing/2014/main" id="{2C91E325-FD02-404A-9B9B-ABDA36F80377}"/>
                </a:ext>
              </a:extLst>
            </p:cNvPr>
            <p:cNvSpPr/>
            <p:nvPr/>
          </p:nvSpPr>
          <p:spPr>
            <a:xfrm>
              <a:off x="12140877" y="10385817"/>
              <a:ext cx="891540" cy="472440"/>
            </a:xfrm>
            <a:prstGeom prst="diamond">
              <a:avLst/>
            </a:prstGeom>
            <a:solidFill>
              <a:srgbClr val="2C3E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Losango 64">
              <a:extLst>
                <a:ext uri="{FF2B5EF4-FFF2-40B4-BE49-F238E27FC236}">
                  <a16:creationId xmlns:a16="http://schemas.microsoft.com/office/drawing/2014/main" id="{78863B10-B748-439A-91AA-793B443E8FB3}"/>
                </a:ext>
              </a:extLst>
            </p:cNvPr>
            <p:cNvSpPr/>
            <p:nvPr/>
          </p:nvSpPr>
          <p:spPr>
            <a:xfrm>
              <a:off x="12140877" y="10277787"/>
              <a:ext cx="891540" cy="472440"/>
            </a:xfrm>
            <a:prstGeom prst="diamond">
              <a:avLst/>
            </a:prstGeom>
            <a:solidFill>
              <a:srgbClr val="8E44A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Losango 65">
              <a:extLst>
                <a:ext uri="{FF2B5EF4-FFF2-40B4-BE49-F238E27FC236}">
                  <a16:creationId xmlns:a16="http://schemas.microsoft.com/office/drawing/2014/main" id="{027A3C25-45F5-4980-939E-437EA3BD48C3}"/>
                </a:ext>
              </a:extLst>
            </p:cNvPr>
            <p:cNvSpPr/>
            <p:nvPr/>
          </p:nvSpPr>
          <p:spPr>
            <a:xfrm>
              <a:off x="12146824" y="10173693"/>
              <a:ext cx="891540" cy="472440"/>
            </a:xfrm>
            <a:prstGeom prst="diamond">
              <a:avLst/>
            </a:prstGeom>
            <a:solidFill>
              <a:srgbClr val="E74C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Losango 66">
              <a:extLst>
                <a:ext uri="{FF2B5EF4-FFF2-40B4-BE49-F238E27FC236}">
                  <a16:creationId xmlns:a16="http://schemas.microsoft.com/office/drawing/2014/main" id="{4A9FAA1C-7458-4D48-BFD4-6DE7C212EF55}"/>
                </a:ext>
              </a:extLst>
            </p:cNvPr>
            <p:cNvSpPr/>
            <p:nvPr/>
          </p:nvSpPr>
          <p:spPr>
            <a:xfrm>
              <a:off x="12146824" y="10052835"/>
              <a:ext cx="891540" cy="472440"/>
            </a:xfrm>
            <a:prstGeom prst="diamond">
              <a:avLst/>
            </a:prstGeom>
            <a:solidFill>
              <a:srgbClr val="2980B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Losango 67">
              <a:extLst>
                <a:ext uri="{FF2B5EF4-FFF2-40B4-BE49-F238E27FC236}">
                  <a16:creationId xmlns:a16="http://schemas.microsoft.com/office/drawing/2014/main" id="{D2E77BE5-819E-4CBE-B505-E91BE4578C16}"/>
                </a:ext>
              </a:extLst>
            </p:cNvPr>
            <p:cNvSpPr/>
            <p:nvPr/>
          </p:nvSpPr>
          <p:spPr>
            <a:xfrm>
              <a:off x="12153229" y="9928746"/>
              <a:ext cx="891540" cy="472440"/>
            </a:xfrm>
            <a:prstGeom prst="diamond">
              <a:avLst/>
            </a:prstGeom>
            <a:solidFill>
              <a:srgbClr val="D354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Losango 68">
              <a:extLst>
                <a:ext uri="{FF2B5EF4-FFF2-40B4-BE49-F238E27FC236}">
                  <a16:creationId xmlns:a16="http://schemas.microsoft.com/office/drawing/2014/main" id="{1ACDFA5E-0D2D-477C-BD03-D7780B20DB7D}"/>
                </a:ext>
              </a:extLst>
            </p:cNvPr>
            <p:cNvSpPr/>
            <p:nvPr/>
          </p:nvSpPr>
          <p:spPr>
            <a:xfrm>
              <a:off x="12146824" y="9805347"/>
              <a:ext cx="891540" cy="472440"/>
            </a:xfrm>
            <a:prstGeom prst="diamond">
              <a:avLst/>
            </a:prstGeom>
            <a:solidFill>
              <a:srgbClr val="27AE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751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014E-6 -4.44444E-6 L -0.26966 -0.27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39" y="-1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0732E-6 -1.2963E-6 L 2.10732E-6 0.08577 C 2.10732E-6 0.12419 0.03295 0.17164 0.05978 0.17164 L 0.11956 0.1716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8" y="85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295E-6 -2.22222E-6 L 0.13897 -0.037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-18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0745E-6 -2.40741E-6 L 0.1363 0.149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2" y="74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8268E-6 1.66667E-6 L 0.13728 0.331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4" y="1655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043E-6 -3.7037E-6 L 0.13878 0.53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35" y="2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Agrupar 47">
            <a:extLst>
              <a:ext uri="{FF2B5EF4-FFF2-40B4-BE49-F238E27FC236}">
                <a16:creationId xmlns:a16="http://schemas.microsoft.com/office/drawing/2014/main" id="{E22BB161-41D7-4F0B-8549-EAF1DC7EEA2B}"/>
              </a:ext>
            </a:extLst>
          </p:cNvPr>
          <p:cNvGrpSpPr/>
          <p:nvPr/>
        </p:nvGrpSpPr>
        <p:grpSpPr>
          <a:xfrm>
            <a:off x="14358014" y="3028163"/>
            <a:ext cx="3388659" cy="2907557"/>
            <a:chOff x="10210251" y="2407709"/>
            <a:chExt cx="3388659" cy="2907557"/>
          </a:xfrm>
        </p:grpSpPr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A18CB594-4251-4CEC-9273-46645A643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942" y="2407709"/>
              <a:ext cx="2163279" cy="2163279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258CC75B-E00F-4F4B-9394-68C4684CA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9895" y="3489348"/>
              <a:ext cx="1625397" cy="1625397"/>
            </a:xfrm>
            <a:prstGeom prst="rect">
              <a:avLst/>
            </a:prstGeom>
          </p:spPr>
        </p:pic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D08AE69F-A240-4A0C-9151-9A52CD3921A5}"/>
                </a:ext>
              </a:extLst>
            </p:cNvPr>
            <p:cNvSpPr/>
            <p:nvPr/>
          </p:nvSpPr>
          <p:spPr>
            <a:xfrm>
              <a:off x="10210251" y="448194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Financeiras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6E37658-AADD-414C-BE32-ABE67561C8D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71" y="6892868"/>
            <a:ext cx="1376023" cy="1376023"/>
          </a:xfrm>
          <a:prstGeom prst="rect">
            <a:avLst/>
          </a:prstGeom>
        </p:spPr>
      </p:pic>
      <p:sp>
        <p:nvSpPr>
          <p:cNvPr id="43" name="TextBox 30">
            <a:extLst>
              <a:ext uri="{FF2B5EF4-FFF2-40B4-BE49-F238E27FC236}">
                <a16:creationId xmlns:a16="http://schemas.microsoft.com/office/drawing/2014/main" id="{A5E39FB9-0749-43E7-A8D8-6C42D69B5FE0}"/>
              </a:ext>
            </a:extLst>
          </p:cNvPr>
          <p:cNvSpPr txBox="1"/>
          <p:nvPr/>
        </p:nvSpPr>
        <p:spPr>
          <a:xfrm>
            <a:off x="1794321" y="397514"/>
            <a:ext cx="11531298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CENÁRIO DE INADIMPLÊNCIA ATUAL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A INADIMPLÊNCIA NO BRASIL</a:t>
            </a:r>
          </a:p>
        </p:txBody>
      </p:sp>
      <p:pic>
        <p:nvPicPr>
          <p:cNvPr id="1026" name="Picture 2" descr="Resultado de imagem para commerce">
            <a:extLst>
              <a:ext uri="{FF2B5EF4-FFF2-40B4-BE49-F238E27FC236}">
                <a16:creationId xmlns:a16="http://schemas.microsoft.com/office/drawing/2014/main" id="{23118D4F-BC5D-44D2-9A53-C1EDDAE0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2645904"/>
            <a:ext cx="4009590" cy="29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Agrupar 55">
            <a:extLst>
              <a:ext uri="{FF2B5EF4-FFF2-40B4-BE49-F238E27FC236}">
                <a16:creationId xmlns:a16="http://schemas.microsoft.com/office/drawing/2014/main" id="{1E1E169D-947A-40BF-97BF-3FCCE4F3038D}"/>
              </a:ext>
            </a:extLst>
          </p:cNvPr>
          <p:cNvGrpSpPr/>
          <p:nvPr/>
        </p:nvGrpSpPr>
        <p:grpSpPr>
          <a:xfrm>
            <a:off x="19568462" y="2407709"/>
            <a:ext cx="3388659" cy="2627204"/>
            <a:chOff x="19568462" y="2775702"/>
            <a:chExt cx="3388659" cy="2627204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1E89D78-D2E9-4F3F-A6A2-8ED04D7B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3271" y="2775702"/>
              <a:ext cx="2339043" cy="2339043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B7202C1-9A69-416E-9053-5D5427E66821}"/>
                </a:ext>
              </a:extLst>
            </p:cNvPr>
            <p:cNvSpPr/>
            <p:nvPr/>
          </p:nvSpPr>
          <p:spPr>
            <a:xfrm>
              <a:off x="19568462" y="456958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Educação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FD3DA09-9FC4-4683-A8D3-E5C79A16F632}"/>
              </a:ext>
            </a:extLst>
          </p:cNvPr>
          <p:cNvGrpSpPr/>
          <p:nvPr/>
        </p:nvGrpSpPr>
        <p:grpSpPr>
          <a:xfrm>
            <a:off x="19584901" y="5495654"/>
            <a:ext cx="3388659" cy="2228567"/>
            <a:chOff x="19584901" y="6456986"/>
            <a:chExt cx="3388659" cy="222856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4839124-9FDB-4113-A5A2-F7871B70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2991" y="6456986"/>
              <a:ext cx="1479600" cy="1479600"/>
            </a:xfrm>
            <a:prstGeom prst="rect">
              <a:avLst/>
            </a:prstGeom>
          </p:spPr>
        </p:pic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AD75EB91-AA5D-4EBB-AFD8-E8829CCE0CCF}"/>
                </a:ext>
              </a:extLst>
            </p:cNvPr>
            <p:cNvSpPr/>
            <p:nvPr/>
          </p:nvSpPr>
          <p:spPr>
            <a:xfrm>
              <a:off x="19584901" y="7852229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Água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11C613-D897-4C86-BE4B-85EBA1F941A5}"/>
              </a:ext>
            </a:extLst>
          </p:cNvPr>
          <p:cNvGrpSpPr/>
          <p:nvPr/>
        </p:nvGrpSpPr>
        <p:grpSpPr>
          <a:xfrm>
            <a:off x="19584901" y="8080403"/>
            <a:ext cx="3388659" cy="2139205"/>
            <a:chOff x="19584901" y="9654350"/>
            <a:chExt cx="3388659" cy="213920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C6E933-660A-43FA-BA9A-7E989D6C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8967" y="9654350"/>
              <a:ext cx="1480526" cy="1480526"/>
            </a:xfrm>
            <a:prstGeom prst="rect">
              <a:avLst/>
            </a:prstGeom>
          </p:spPr>
        </p:pic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BDDA8EF8-62CD-418E-A2CA-96E4864C1DB5}"/>
                </a:ext>
              </a:extLst>
            </p:cNvPr>
            <p:cNvSpPr/>
            <p:nvPr/>
          </p:nvSpPr>
          <p:spPr>
            <a:xfrm>
              <a:off x="19584901" y="10960231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Luz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4FB9A7-0C34-48C7-9C91-CDC5FDA8BB78}"/>
              </a:ext>
            </a:extLst>
          </p:cNvPr>
          <p:cNvGrpSpPr/>
          <p:nvPr/>
        </p:nvGrpSpPr>
        <p:grpSpPr>
          <a:xfrm>
            <a:off x="19584901" y="10736371"/>
            <a:ext cx="3388659" cy="2059141"/>
            <a:chOff x="14186681" y="10518917"/>
            <a:chExt cx="3388659" cy="20591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54CE75B-C9C9-41A0-99E0-0E554B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7153" y="10518917"/>
              <a:ext cx="1367717" cy="1367717"/>
            </a:xfrm>
            <a:prstGeom prst="rect">
              <a:avLst/>
            </a:prstGeom>
          </p:spPr>
        </p:pic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C12E91E9-7894-4260-A8D8-DAB2EF92072A}"/>
                </a:ext>
              </a:extLst>
            </p:cNvPr>
            <p:cNvSpPr/>
            <p:nvPr/>
          </p:nvSpPr>
          <p:spPr>
            <a:xfrm>
              <a:off x="14186681" y="1174473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Telefone</a:t>
              </a:r>
            </a:p>
          </p:txBody>
        </p:sp>
      </p:grp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E33A3323-9F43-4399-AB8A-1BBF8690A3E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12046112" y="3968275"/>
            <a:ext cx="2783065" cy="3066122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0C4CEA86-66BA-4733-9912-0C74301641C3}"/>
              </a:ext>
            </a:extLst>
          </p:cNvPr>
          <p:cNvCxnSpPr>
            <a:cxnSpLocks/>
          </p:cNvCxnSpPr>
          <p:nvPr/>
        </p:nvCxnSpPr>
        <p:spPr>
          <a:xfrm flipV="1">
            <a:off x="17133984" y="3652494"/>
            <a:ext cx="3461389" cy="457309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7124A9DC-53AC-4C6C-8023-DD362CBCC076}"/>
              </a:ext>
            </a:extLst>
          </p:cNvPr>
          <p:cNvCxnSpPr>
            <a:cxnSpLocks/>
          </p:cNvCxnSpPr>
          <p:nvPr/>
        </p:nvCxnSpPr>
        <p:spPr>
          <a:xfrm>
            <a:off x="17133984" y="4109801"/>
            <a:ext cx="3461389" cy="741568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2634FD5D-AD6F-4DC3-B596-709A4A61FBC7}"/>
              </a:ext>
            </a:extLst>
          </p:cNvPr>
          <p:cNvCxnSpPr/>
          <p:nvPr/>
        </p:nvCxnSpPr>
        <p:spPr>
          <a:xfrm>
            <a:off x="17133984" y="4109803"/>
            <a:ext cx="3461389" cy="4710863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72E72723-CA65-4A15-BFFF-DFDB0E5AFA5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133984" y="4109803"/>
            <a:ext cx="3389007" cy="2125651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A8E72A70-90D8-4229-B87E-2F03888C08FD}"/>
              </a:ext>
            </a:extLst>
          </p:cNvPr>
          <p:cNvCxnSpPr>
            <a:stCxn id="3" idx="1"/>
            <a:endCxn id="1026" idx="3"/>
          </p:cNvCxnSpPr>
          <p:nvPr/>
        </p:nvCxnSpPr>
        <p:spPr>
          <a:xfrm flipH="1" flipV="1">
            <a:off x="4839862" y="4109802"/>
            <a:ext cx="6376709" cy="347107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m 93">
            <a:extLst>
              <a:ext uri="{FF2B5EF4-FFF2-40B4-BE49-F238E27FC236}">
                <a16:creationId xmlns:a16="http://schemas.microsoft.com/office/drawing/2014/main" id="{EC82DCF3-5BCB-4CA4-BFF8-8D98DED5909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617" y="7383033"/>
            <a:ext cx="929953" cy="929953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07888464-09BB-41D6-9A97-8C821D7C2EF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509" y="10233333"/>
            <a:ext cx="1486348" cy="1486348"/>
          </a:xfrm>
          <a:prstGeom prst="rect">
            <a:avLst/>
          </a:prstGeom>
        </p:spPr>
      </p:pic>
      <p:cxnSp>
        <p:nvCxnSpPr>
          <p:cNvPr id="115" name="Conector de Seta Reta 114">
            <a:extLst>
              <a:ext uri="{FF2B5EF4-FFF2-40B4-BE49-F238E27FC236}">
                <a16:creationId xmlns:a16="http://schemas.microsoft.com/office/drawing/2014/main" id="{D6DEB136-3E14-42F2-A219-C0C40860C33D}"/>
              </a:ext>
            </a:extLst>
          </p:cNvPr>
          <p:cNvCxnSpPr>
            <a:cxnSpLocks/>
          </p:cNvCxnSpPr>
          <p:nvPr/>
        </p:nvCxnSpPr>
        <p:spPr>
          <a:xfrm>
            <a:off x="16052344" y="5935720"/>
            <a:ext cx="0" cy="4297612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46BC798C-8674-4776-A250-8C0FCE34F06E}"/>
              </a:ext>
            </a:extLst>
          </p:cNvPr>
          <p:cNvSpPr txBox="1"/>
          <p:nvPr/>
        </p:nvSpPr>
        <p:spPr>
          <a:xfrm>
            <a:off x="12494100" y="3665598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Aciona serviços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04A1F883-0FB0-4E5B-B0EE-2721AE125B39}"/>
              </a:ext>
            </a:extLst>
          </p:cNvPr>
          <p:cNvSpPr txBox="1"/>
          <p:nvPr/>
        </p:nvSpPr>
        <p:spPr>
          <a:xfrm rot="1754389">
            <a:off x="7003021" y="5353120"/>
            <a:ext cx="1884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Utiliza o cartão</a:t>
            </a:r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7E446271-958B-4D2F-90BC-B99EF64B7711}"/>
              </a:ext>
            </a:extLst>
          </p:cNvPr>
          <p:cNvSpPr/>
          <p:nvPr/>
        </p:nvSpPr>
        <p:spPr>
          <a:xfrm>
            <a:off x="1107197" y="5448680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Comércio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99A98035-6D58-4CF2-9BA0-5268968F2E60}"/>
              </a:ext>
            </a:extLst>
          </p:cNvPr>
          <p:cNvSpPr txBox="1"/>
          <p:nvPr/>
        </p:nvSpPr>
        <p:spPr>
          <a:xfrm rot="5400000">
            <a:off x="14633853" y="8008413"/>
            <a:ext cx="3609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2C3E50"/>
                </a:solidFill>
              </a:rPr>
              <a:t>Consulta informações</a:t>
            </a:r>
          </a:p>
        </p:txBody>
      </p:sp>
      <p:cxnSp>
        <p:nvCxnSpPr>
          <p:cNvPr id="124" name="Conector: Angulado 123">
            <a:extLst>
              <a:ext uri="{FF2B5EF4-FFF2-40B4-BE49-F238E27FC236}">
                <a16:creationId xmlns:a16="http://schemas.microsoft.com/office/drawing/2014/main" id="{31CBFC31-F097-4C99-A06D-775DEDBB1C1F}"/>
              </a:ext>
            </a:extLst>
          </p:cNvPr>
          <p:cNvCxnSpPr>
            <a:cxnSpLocks/>
            <a:stCxn id="113" idx="1"/>
          </p:cNvCxnSpPr>
          <p:nvPr/>
        </p:nvCxnSpPr>
        <p:spPr>
          <a:xfrm rot="10800000">
            <a:off x="11904583" y="8162925"/>
            <a:ext cx="3272926" cy="2813582"/>
          </a:xfrm>
          <a:prstGeom prst="bentConnector3">
            <a:avLst>
              <a:gd name="adj1" fmla="val 100056"/>
            </a:avLst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5329C7A-9F3C-4681-A526-E14CEC62888C}"/>
              </a:ext>
            </a:extLst>
          </p:cNvPr>
          <p:cNvGrpSpPr/>
          <p:nvPr/>
        </p:nvGrpSpPr>
        <p:grpSpPr>
          <a:xfrm>
            <a:off x="15030171" y="5755545"/>
            <a:ext cx="903892" cy="1052910"/>
            <a:chOff x="15030171" y="5755545"/>
            <a:chExt cx="903892" cy="1052910"/>
          </a:xfrm>
        </p:grpSpPr>
        <p:sp>
          <p:nvSpPr>
            <p:cNvPr id="141" name="Losango 140">
              <a:extLst>
                <a:ext uri="{FF2B5EF4-FFF2-40B4-BE49-F238E27FC236}">
                  <a16:creationId xmlns:a16="http://schemas.microsoft.com/office/drawing/2014/main" id="{86A347BD-4C7C-4E64-8F0E-61E866C46500}"/>
                </a:ext>
              </a:extLst>
            </p:cNvPr>
            <p:cNvSpPr/>
            <p:nvPr/>
          </p:nvSpPr>
          <p:spPr>
            <a:xfrm>
              <a:off x="15030171" y="6336015"/>
              <a:ext cx="891540" cy="472440"/>
            </a:xfrm>
            <a:prstGeom prst="diamond">
              <a:avLst/>
            </a:prstGeom>
            <a:solidFill>
              <a:srgbClr val="2C3E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Losango 139">
              <a:extLst>
                <a:ext uri="{FF2B5EF4-FFF2-40B4-BE49-F238E27FC236}">
                  <a16:creationId xmlns:a16="http://schemas.microsoft.com/office/drawing/2014/main" id="{D237EEAC-EC4A-471F-B452-1226A44B5CA5}"/>
                </a:ext>
              </a:extLst>
            </p:cNvPr>
            <p:cNvSpPr/>
            <p:nvPr/>
          </p:nvSpPr>
          <p:spPr>
            <a:xfrm>
              <a:off x="15030171" y="6227985"/>
              <a:ext cx="891540" cy="472440"/>
            </a:xfrm>
            <a:prstGeom prst="diamond">
              <a:avLst/>
            </a:prstGeom>
            <a:solidFill>
              <a:srgbClr val="8E44A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Losango 138">
              <a:extLst>
                <a:ext uri="{FF2B5EF4-FFF2-40B4-BE49-F238E27FC236}">
                  <a16:creationId xmlns:a16="http://schemas.microsoft.com/office/drawing/2014/main" id="{77FA286F-59CA-4720-855E-6CA64219FF28}"/>
                </a:ext>
              </a:extLst>
            </p:cNvPr>
            <p:cNvSpPr/>
            <p:nvPr/>
          </p:nvSpPr>
          <p:spPr>
            <a:xfrm>
              <a:off x="15036118" y="6123891"/>
              <a:ext cx="891540" cy="472440"/>
            </a:xfrm>
            <a:prstGeom prst="diamond">
              <a:avLst/>
            </a:prstGeom>
            <a:solidFill>
              <a:srgbClr val="E74C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Losango 137">
              <a:extLst>
                <a:ext uri="{FF2B5EF4-FFF2-40B4-BE49-F238E27FC236}">
                  <a16:creationId xmlns:a16="http://schemas.microsoft.com/office/drawing/2014/main" id="{CF9E9EC7-672A-4783-844D-1DBA3924EFC6}"/>
                </a:ext>
              </a:extLst>
            </p:cNvPr>
            <p:cNvSpPr/>
            <p:nvPr/>
          </p:nvSpPr>
          <p:spPr>
            <a:xfrm>
              <a:off x="15036118" y="6003033"/>
              <a:ext cx="891540" cy="472440"/>
            </a:xfrm>
            <a:prstGeom prst="diamond">
              <a:avLst/>
            </a:prstGeom>
            <a:solidFill>
              <a:srgbClr val="2980B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Losango 136">
              <a:extLst>
                <a:ext uri="{FF2B5EF4-FFF2-40B4-BE49-F238E27FC236}">
                  <a16:creationId xmlns:a16="http://schemas.microsoft.com/office/drawing/2014/main" id="{269F6ED3-0316-403B-BB3E-5FC7596426CA}"/>
                </a:ext>
              </a:extLst>
            </p:cNvPr>
            <p:cNvSpPr/>
            <p:nvPr/>
          </p:nvSpPr>
          <p:spPr>
            <a:xfrm>
              <a:off x="15042523" y="5878944"/>
              <a:ext cx="891540" cy="472440"/>
            </a:xfrm>
            <a:prstGeom prst="diamond">
              <a:avLst/>
            </a:prstGeom>
            <a:solidFill>
              <a:srgbClr val="D354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9" name="Losango 1028">
              <a:extLst>
                <a:ext uri="{FF2B5EF4-FFF2-40B4-BE49-F238E27FC236}">
                  <a16:creationId xmlns:a16="http://schemas.microsoft.com/office/drawing/2014/main" id="{920D8146-1BA6-4985-9C0A-1FD7818688B4}"/>
                </a:ext>
              </a:extLst>
            </p:cNvPr>
            <p:cNvSpPr/>
            <p:nvPr/>
          </p:nvSpPr>
          <p:spPr>
            <a:xfrm>
              <a:off x="15036118" y="5755545"/>
              <a:ext cx="891540" cy="472440"/>
            </a:xfrm>
            <a:prstGeom prst="diamond">
              <a:avLst/>
            </a:prstGeom>
            <a:solidFill>
              <a:srgbClr val="27AE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8134AE97-773A-4DC4-B600-DFF62FDB215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78" y="3760646"/>
            <a:ext cx="803472" cy="803472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CDC2496B-C847-4C26-B562-F1168762B44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74" y="3772205"/>
            <a:ext cx="803472" cy="803472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9ED65E8-D1C4-445E-B860-CD25AD8B3C1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797" y="3783909"/>
            <a:ext cx="803472" cy="803472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7E32AE02-2765-4045-B6F7-193F453545C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765" y="3764683"/>
            <a:ext cx="803472" cy="803472"/>
          </a:xfrm>
          <a:prstGeom prst="rect">
            <a:avLst/>
          </a:prstGeom>
        </p:spPr>
      </p:pic>
      <p:sp>
        <p:nvSpPr>
          <p:cNvPr id="65" name="Retângulo 64">
            <a:extLst>
              <a:ext uri="{FF2B5EF4-FFF2-40B4-BE49-F238E27FC236}">
                <a16:creationId xmlns:a16="http://schemas.microsoft.com/office/drawing/2014/main" id="{3A12EB81-570D-4F87-9BD7-4D1C2CCB23BE}"/>
              </a:ext>
            </a:extLst>
          </p:cNvPr>
          <p:cNvSpPr/>
          <p:nvPr/>
        </p:nvSpPr>
        <p:spPr>
          <a:xfrm>
            <a:off x="14465547" y="11625158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Aplicativos de controle financeiro</a:t>
            </a:r>
          </a:p>
        </p:txBody>
      </p:sp>
    </p:spTree>
    <p:extLst>
      <p:ext uri="{BB962C8B-B14F-4D97-AF65-F5344CB8AC3E}">
        <p14:creationId xmlns:p14="http://schemas.microsoft.com/office/powerpoint/2010/main" val="231339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014E-6 -4.44444E-6 L -0.26966 -0.27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39" y="-1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386E-6 -0.12524 L -0.11513 -0.12524 L -0.11513 0.32476 L -1.21386E-6 0.32476 L -1.21386E-6 -0.12524 Z " pathEditMode="relative" rAng="0" ptsTypes="AAAAA">
                                      <p:cBhvr>
                                        <p:cTn id="8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7" y="2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295E-6 -2.22222E-6 L 0.13897 -0.037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-18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0745E-6 -2.40741E-6 L 0.1363 0.1496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2" y="74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8268E-6 1.66667E-6 L 0.13728 0.331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4" y="1655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043E-6 -3.7037E-6 L 0.13878 0.53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35" y="2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1F96D6E8-299A-44FB-99CA-4C4E5669015A}"/>
              </a:ext>
            </a:extLst>
          </p:cNvPr>
          <p:cNvGrpSpPr/>
          <p:nvPr/>
        </p:nvGrpSpPr>
        <p:grpSpPr>
          <a:xfrm>
            <a:off x="14358014" y="3028163"/>
            <a:ext cx="3388659" cy="2907557"/>
            <a:chOff x="10210251" y="2407709"/>
            <a:chExt cx="3388659" cy="2907557"/>
          </a:xfrm>
        </p:grpSpPr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8E7A73C6-DC7D-4C66-B350-E56C5A6C9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942" y="2407709"/>
              <a:ext cx="2163279" cy="2163279"/>
            </a:xfrm>
            <a:prstGeom prst="rect">
              <a:avLst/>
            </a:prstGeom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6213152C-AF04-4C11-A477-B7D844D32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9895" y="3489348"/>
              <a:ext cx="1625397" cy="1625397"/>
            </a:xfrm>
            <a:prstGeom prst="rect">
              <a:avLst/>
            </a:prstGeom>
          </p:spPr>
        </p:pic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BEAEE3AE-D842-4626-B8CB-C95D26F767B3}"/>
                </a:ext>
              </a:extLst>
            </p:cNvPr>
            <p:cNvSpPr/>
            <p:nvPr/>
          </p:nvSpPr>
          <p:spPr>
            <a:xfrm>
              <a:off x="10210251" y="448194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Financeiras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6E37658-AADD-414C-BE32-ABE67561C8D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71" y="6892868"/>
            <a:ext cx="1376023" cy="1376023"/>
          </a:xfrm>
          <a:prstGeom prst="rect">
            <a:avLst/>
          </a:prstGeom>
        </p:spPr>
      </p:pic>
      <p:sp>
        <p:nvSpPr>
          <p:cNvPr id="43" name="TextBox 30">
            <a:extLst>
              <a:ext uri="{FF2B5EF4-FFF2-40B4-BE49-F238E27FC236}">
                <a16:creationId xmlns:a16="http://schemas.microsoft.com/office/drawing/2014/main" id="{A5E39FB9-0749-43E7-A8D8-6C42D69B5FE0}"/>
              </a:ext>
            </a:extLst>
          </p:cNvPr>
          <p:cNvSpPr txBox="1"/>
          <p:nvPr/>
        </p:nvSpPr>
        <p:spPr>
          <a:xfrm>
            <a:off x="1794321" y="397514"/>
            <a:ext cx="12404934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CENÁRIO DE CAOS DA INADIMPLÊNCIA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PORQUE O DEVEDOR NÃO CONSEGUE SAIR DA INADIMPLÊNCIA</a:t>
            </a:r>
          </a:p>
        </p:txBody>
      </p:sp>
      <p:pic>
        <p:nvPicPr>
          <p:cNvPr id="1026" name="Picture 2" descr="Resultado de imagem para commerce">
            <a:extLst>
              <a:ext uri="{FF2B5EF4-FFF2-40B4-BE49-F238E27FC236}">
                <a16:creationId xmlns:a16="http://schemas.microsoft.com/office/drawing/2014/main" id="{23118D4F-BC5D-44D2-9A53-C1EDDAE0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2645904"/>
            <a:ext cx="4009590" cy="29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Agrupar 55">
            <a:extLst>
              <a:ext uri="{FF2B5EF4-FFF2-40B4-BE49-F238E27FC236}">
                <a16:creationId xmlns:a16="http://schemas.microsoft.com/office/drawing/2014/main" id="{1E1E169D-947A-40BF-97BF-3FCCE4F3038D}"/>
              </a:ext>
            </a:extLst>
          </p:cNvPr>
          <p:cNvGrpSpPr/>
          <p:nvPr/>
        </p:nvGrpSpPr>
        <p:grpSpPr>
          <a:xfrm>
            <a:off x="19568462" y="2407709"/>
            <a:ext cx="3388659" cy="2627204"/>
            <a:chOff x="19568462" y="2775702"/>
            <a:chExt cx="3388659" cy="2627204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1E89D78-D2E9-4F3F-A6A2-8ED04D7B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3271" y="2775702"/>
              <a:ext cx="2339043" cy="2339043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B7202C1-9A69-416E-9053-5D5427E66821}"/>
                </a:ext>
              </a:extLst>
            </p:cNvPr>
            <p:cNvSpPr/>
            <p:nvPr/>
          </p:nvSpPr>
          <p:spPr>
            <a:xfrm>
              <a:off x="19568462" y="456958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Educação</a:t>
              </a:r>
            </a:p>
          </p:txBody>
        </p:sp>
      </p:grp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DF3714AA-4D81-416D-90C4-1C894C0FAAC2}"/>
              </a:ext>
            </a:extLst>
          </p:cNvPr>
          <p:cNvSpPr/>
          <p:nvPr/>
        </p:nvSpPr>
        <p:spPr>
          <a:xfrm>
            <a:off x="14465547" y="11625158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Aplicativos de controle financeiro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FD3DA09-9FC4-4683-A8D3-E5C79A16F632}"/>
              </a:ext>
            </a:extLst>
          </p:cNvPr>
          <p:cNvGrpSpPr/>
          <p:nvPr/>
        </p:nvGrpSpPr>
        <p:grpSpPr>
          <a:xfrm>
            <a:off x="19584901" y="5495654"/>
            <a:ext cx="3388659" cy="2228567"/>
            <a:chOff x="19584901" y="6456986"/>
            <a:chExt cx="3388659" cy="222856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4839124-9FDB-4113-A5A2-F7871B70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2991" y="6456986"/>
              <a:ext cx="1479600" cy="1479600"/>
            </a:xfrm>
            <a:prstGeom prst="rect">
              <a:avLst/>
            </a:prstGeom>
          </p:spPr>
        </p:pic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AD75EB91-AA5D-4EBB-AFD8-E8829CCE0CCF}"/>
                </a:ext>
              </a:extLst>
            </p:cNvPr>
            <p:cNvSpPr/>
            <p:nvPr/>
          </p:nvSpPr>
          <p:spPr>
            <a:xfrm>
              <a:off x="19584901" y="7852229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Água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11C613-D897-4C86-BE4B-85EBA1F941A5}"/>
              </a:ext>
            </a:extLst>
          </p:cNvPr>
          <p:cNvGrpSpPr/>
          <p:nvPr/>
        </p:nvGrpSpPr>
        <p:grpSpPr>
          <a:xfrm>
            <a:off x="19584901" y="8080403"/>
            <a:ext cx="3388659" cy="2139205"/>
            <a:chOff x="19584901" y="9654350"/>
            <a:chExt cx="3388659" cy="213920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C6E933-660A-43FA-BA9A-7E989D6C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8967" y="9654350"/>
              <a:ext cx="1480526" cy="1480526"/>
            </a:xfrm>
            <a:prstGeom prst="rect">
              <a:avLst/>
            </a:prstGeom>
          </p:spPr>
        </p:pic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BDDA8EF8-62CD-418E-A2CA-96E4864C1DB5}"/>
                </a:ext>
              </a:extLst>
            </p:cNvPr>
            <p:cNvSpPr/>
            <p:nvPr/>
          </p:nvSpPr>
          <p:spPr>
            <a:xfrm>
              <a:off x="19584901" y="10960231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Luz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4FB9A7-0C34-48C7-9C91-CDC5FDA8BB78}"/>
              </a:ext>
            </a:extLst>
          </p:cNvPr>
          <p:cNvGrpSpPr/>
          <p:nvPr/>
        </p:nvGrpSpPr>
        <p:grpSpPr>
          <a:xfrm>
            <a:off x="19584901" y="10736371"/>
            <a:ext cx="3388659" cy="2059141"/>
            <a:chOff x="14186681" y="10518917"/>
            <a:chExt cx="3388659" cy="20591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54CE75B-C9C9-41A0-99E0-0E554B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7153" y="10518917"/>
              <a:ext cx="1367717" cy="1367717"/>
            </a:xfrm>
            <a:prstGeom prst="rect">
              <a:avLst/>
            </a:prstGeom>
          </p:spPr>
        </p:pic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C12E91E9-7894-4260-A8D8-DAB2EF92072A}"/>
                </a:ext>
              </a:extLst>
            </p:cNvPr>
            <p:cNvSpPr/>
            <p:nvPr/>
          </p:nvSpPr>
          <p:spPr>
            <a:xfrm>
              <a:off x="14186681" y="1174473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Telefone</a:t>
              </a:r>
            </a:p>
          </p:txBody>
        </p:sp>
      </p:grp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E33A3323-9F43-4399-AB8A-1BBF8690A3E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12046112" y="3968275"/>
            <a:ext cx="2783065" cy="3066122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0C4CEA86-66BA-4733-9912-0C74301641C3}"/>
              </a:ext>
            </a:extLst>
          </p:cNvPr>
          <p:cNvCxnSpPr>
            <a:cxnSpLocks/>
          </p:cNvCxnSpPr>
          <p:nvPr/>
        </p:nvCxnSpPr>
        <p:spPr>
          <a:xfrm flipV="1">
            <a:off x="17133984" y="3652494"/>
            <a:ext cx="3461389" cy="457309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7124A9DC-53AC-4C6C-8023-DD362CBCC076}"/>
              </a:ext>
            </a:extLst>
          </p:cNvPr>
          <p:cNvCxnSpPr>
            <a:cxnSpLocks/>
          </p:cNvCxnSpPr>
          <p:nvPr/>
        </p:nvCxnSpPr>
        <p:spPr>
          <a:xfrm>
            <a:off x="17133984" y="4109801"/>
            <a:ext cx="3461389" cy="741568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2634FD5D-AD6F-4DC3-B596-709A4A61FBC7}"/>
              </a:ext>
            </a:extLst>
          </p:cNvPr>
          <p:cNvCxnSpPr/>
          <p:nvPr/>
        </p:nvCxnSpPr>
        <p:spPr>
          <a:xfrm>
            <a:off x="17133984" y="4109803"/>
            <a:ext cx="3461389" cy="4710863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72E72723-CA65-4A15-BFFF-DFDB0E5AFA5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133984" y="4109803"/>
            <a:ext cx="3389007" cy="2125651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A8E72A70-90D8-4229-B87E-2F03888C08FD}"/>
              </a:ext>
            </a:extLst>
          </p:cNvPr>
          <p:cNvCxnSpPr>
            <a:stCxn id="3" idx="1"/>
            <a:endCxn id="1026" idx="3"/>
          </p:cNvCxnSpPr>
          <p:nvPr/>
        </p:nvCxnSpPr>
        <p:spPr>
          <a:xfrm flipH="1" flipV="1">
            <a:off x="4839862" y="4109802"/>
            <a:ext cx="6376709" cy="347107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m 93">
            <a:extLst>
              <a:ext uri="{FF2B5EF4-FFF2-40B4-BE49-F238E27FC236}">
                <a16:creationId xmlns:a16="http://schemas.microsoft.com/office/drawing/2014/main" id="{EC82DCF3-5BCB-4CA4-BFF8-8D98DED5909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617" y="7383033"/>
            <a:ext cx="929953" cy="929953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07888464-09BB-41D6-9A97-8C821D7C2EF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509" y="10233333"/>
            <a:ext cx="1486348" cy="1486348"/>
          </a:xfrm>
          <a:prstGeom prst="rect">
            <a:avLst/>
          </a:prstGeom>
        </p:spPr>
      </p:pic>
      <p:cxnSp>
        <p:nvCxnSpPr>
          <p:cNvPr id="115" name="Conector de Seta Reta 114">
            <a:extLst>
              <a:ext uri="{FF2B5EF4-FFF2-40B4-BE49-F238E27FC236}">
                <a16:creationId xmlns:a16="http://schemas.microsoft.com/office/drawing/2014/main" id="{D6DEB136-3E14-42F2-A219-C0C40860C33D}"/>
              </a:ext>
            </a:extLst>
          </p:cNvPr>
          <p:cNvCxnSpPr>
            <a:cxnSpLocks/>
          </p:cNvCxnSpPr>
          <p:nvPr/>
        </p:nvCxnSpPr>
        <p:spPr>
          <a:xfrm>
            <a:off x="16052344" y="5935720"/>
            <a:ext cx="0" cy="4297612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46BC798C-8674-4776-A250-8C0FCE34F06E}"/>
              </a:ext>
            </a:extLst>
          </p:cNvPr>
          <p:cNvSpPr txBox="1"/>
          <p:nvPr/>
        </p:nvSpPr>
        <p:spPr>
          <a:xfrm>
            <a:off x="12494100" y="3665598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Aciona serviços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04A1F883-0FB0-4E5B-B0EE-2721AE125B39}"/>
              </a:ext>
            </a:extLst>
          </p:cNvPr>
          <p:cNvSpPr txBox="1"/>
          <p:nvPr/>
        </p:nvSpPr>
        <p:spPr>
          <a:xfrm rot="1754389">
            <a:off x="7003021" y="5353120"/>
            <a:ext cx="1884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Utiliza o cartão</a:t>
            </a:r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7E446271-958B-4D2F-90BC-B99EF64B7711}"/>
              </a:ext>
            </a:extLst>
          </p:cNvPr>
          <p:cNvSpPr/>
          <p:nvPr/>
        </p:nvSpPr>
        <p:spPr>
          <a:xfrm>
            <a:off x="1107197" y="5448680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Comércio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99A98035-6D58-4CF2-9BA0-5268968F2E60}"/>
              </a:ext>
            </a:extLst>
          </p:cNvPr>
          <p:cNvSpPr txBox="1"/>
          <p:nvPr/>
        </p:nvSpPr>
        <p:spPr>
          <a:xfrm rot="5400000">
            <a:off x="14633853" y="8008413"/>
            <a:ext cx="3609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2C3E50"/>
                </a:solidFill>
              </a:rPr>
              <a:t>Consulta informações</a:t>
            </a:r>
          </a:p>
        </p:txBody>
      </p:sp>
      <p:cxnSp>
        <p:nvCxnSpPr>
          <p:cNvPr id="124" name="Conector: Angulado 123">
            <a:extLst>
              <a:ext uri="{FF2B5EF4-FFF2-40B4-BE49-F238E27FC236}">
                <a16:creationId xmlns:a16="http://schemas.microsoft.com/office/drawing/2014/main" id="{31CBFC31-F097-4C99-A06D-775DEDBB1C1F}"/>
              </a:ext>
            </a:extLst>
          </p:cNvPr>
          <p:cNvCxnSpPr>
            <a:cxnSpLocks/>
            <a:stCxn id="113" idx="1"/>
          </p:cNvCxnSpPr>
          <p:nvPr/>
        </p:nvCxnSpPr>
        <p:spPr>
          <a:xfrm rot="10800000">
            <a:off x="11904583" y="8162925"/>
            <a:ext cx="3272926" cy="2813582"/>
          </a:xfrm>
          <a:prstGeom prst="bentConnector3">
            <a:avLst>
              <a:gd name="adj1" fmla="val 100056"/>
            </a:avLst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4" descr="Resultado de imagem para intervalor">
            <a:extLst>
              <a:ext uri="{FF2B5EF4-FFF2-40B4-BE49-F238E27FC236}">
                <a16:creationId xmlns:a16="http://schemas.microsoft.com/office/drawing/2014/main" id="{EAD36BBB-A0E1-4631-8FB1-D5D6F329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10117574"/>
            <a:ext cx="5064524" cy="16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2" name="Conector: Angulado 1031">
            <a:extLst>
              <a:ext uri="{FF2B5EF4-FFF2-40B4-BE49-F238E27FC236}">
                <a16:creationId xmlns:a16="http://schemas.microsoft.com/office/drawing/2014/main" id="{6C5B3E08-574A-4104-8E0D-97772C47A219}"/>
              </a:ext>
            </a:extLst>
          </p:cNvPr>
          <p:cNvCxnSpPr>
            <a:stCxn id="1030" idx="0"/>
          </p:cNvCxnSpPr>
          <p:nvPr/>
        </p:nvCxnSpPr>
        <p:spPr>
          <a:xfrm rot="5400000" flipH="1" flipV="1">
            <a:off x="6021205" y="4922209"/>
            <a:ext cx="2536695" cy="7854037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71C16DC0-3279-439D-B9D4-0E897CE3CC4F}"/>
              </a:ext>
            </a:extLst>
          </p:cNvPr>
          <p:cNvSpPr/>
          <p:nvPr/>
        </p:nvSpPr>
        <p:spPr>
          <a:xfrm>
            <a:off x="4839862" y="8515994"/>
            <a:ext cx="1844155" cy="1567186"/>
          </a:xfrm>
          <a:prstGeom prst="wedgeEllipseCallout">
            <a:avLst/>
          </a:prstGeom>
          <a:solidFill>
            <a:srgbClr val="77B3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Me pague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EBF966AF-8521-4FEE-80AB-0FA4FC8104C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78" y="3760646"/>
            <a:ext cx="803472" cy="80347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3E2A1B67-5AAB-4200-824F-F6ACFFC9537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74" y="3772205"/>
            <a:ext cx="803472" cy="803472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45F2AF77-BB52-4466-ACF0-3192667509F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797" y="3783909"/>
            <a:ext cx="803472" cy="803472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5E32445D-40AE-45E9-A9F0-6C697F6E21A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765" y="3764683"/>
            <a:ext cx="803472" cy="8034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9F7B2B-5371-4172-888F-0D014234835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00" y="9675945"/>
            <a:ext cx="877076" cy="877076"/>
          </a:xfrm>
          <a:prstGeom prst="rect">
            <a:avLst/>
          </a:prstGeom>
        </p:spPr>
      </p:pic>
      <p:grpSp>
        <p:nvGrpSpPr>
          <p:cNvPr id="99" name="Agrupar 98">
            <a:extLst>
              <a:ext uri="{FF2B5EF4-FFF2-40B4-BE49-F238E27FC236}">
                <a16:creationId xmlns:a16="http://schemas.microsoft.com/office/drawing/2014/main" id="{82A6BB99-44F1-41EB-8753-3A2578A9982E}"/>
              </a:ext>
            </a:extLst>
          </p:cNvPr>
          <p:cNvGrpSpPr/>
          <p:nvPr/>
        </p:nvGrpSpPr>
        <p:grpSpPr>
          <a:xfrm>
            <a:off x="15030171" y="5755545"/>
            <a:ext cx="903892" cy="1052910"/>
            <a:chOff x="15030171" y="5755545"/>
            <a:chExt cx="903892" cy="1052910"/>
          </a:xfrm>
        </p:grpSpPr>
        <p:sp>
          <p:nvSpPr>
            <p:cNvPr id="101" name="Losango 100">
              <a:extLst>
                <a:ext uri="{FF2B5EF4-FFF2-40B4-BE49-F238E27FC236}">
                  <a16:creationId xmlns:a16="http://schemas.microsoft.com/office/drawing/2014/main" id="{B8D354C9-A44E-48B4-92B9-413D99D366F8}"/>
                </a:ext>
              </a:extLst>
            </p:cNvPr>
            <p:cNvSpPr/>
            <p:nvPr/>
          </p:nvSpPr>
          <p:spPr>
            <a:xfrm>
              <a:off x="15030171" y="6336015"/>
              <a:ext cx="891540" cy="472440"/>
            </a:xfrm>
            <a:prstGeom prst="diamond">
              <a:avLst/>
            </a:prstGeom>
            <a:solidFill>
              <a:srgbClr val="2C3E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Losango 102">
              <a:extLst>
                <a:ext uri="{FF2B5EF4-FFF2-40B4-BE49-F238E27FC236}">
                  <a16:creationId xmlns:a16="http://schemas.microsoft.com/office/drawing/2014/main" id="{D3CB50E6-092C-41FC-8763-933141EA892B}"/>
                </a:ext>
              </a:extLst>
            </p:cNvPr>
            <p:cNvSpPr/>
            <p:nvPr/>
          </p:nvSpPr>
          <p:spPr>
            <a:xfrm>
              <a:off x="15030171" y="6227985"/>
              <a:ext cx="891540" cy="472440"/>
            </a:xfrm>
            <a:prstGeom prst="diamond">
              <a:avLst/>
            </a:prstGeom>
            <a:solidFill>
              <a:srgbClr val="8E44A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Losango 103">
              <a:extLst>
                <a:ext uri="{FF2B5EF4-FFF2-40B4-BE49-F238E27FC236}">
                  <a16:creationId xmlns:a16="http://schemas.microsoft.com/office/drawing/2014/main" id="{32D194D3-6EBF-4056-9918-2C45920BD92E}"/>
                </a:ext>
              </a:extLst>
            </p:cNvPr>
            <p:cNvSpPr/>
            <p:nvPr/>
          </p:nvSpPr>
          <p:spPr>
            <a:xfrm>
              <a:off x="15036118" y="6123891"/>
              <a:ext cx="891540" cy="472440"/>
            </a:xfrm>
            <a:prstGeom prst="diamond">
              <a:avLst/>
            </a:prstGeom>
            <a:solidFill>
              <a:srgbClr val="E74C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Losango 104">
              <a:extLst>
                <a:ext uri="{FF2B5EF4-FFF2-40B4-BE49-F238E27FC236}">
                  <a16:creationId xmlns:a16="http://schemas.microsoft.com/office/drawing/2014/main" id="{F5851627-9B52-461B-8F28-AA3B8AAEF3EF}"/>
                </a:ext>
              </a:extLst>
            </p:cNvPr>
            <p:cNvSpPr/>
            <p:nvPr/>
          </p:nvSpPr>
          <p:spPr>
            <a:xfrm>
              <a:off x="15036118" y="6003033"/>
              <a:ext cx="891540" cy="472440"/>
            </a:xfrm>
            <a:prstGeom prst="diamond">
              <a:avLst/>
            </a:prstGeom>
            <a:solidFill>
              <a:srgbClr val="2980B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Losango 105">
              <a:extLst>
                <a:ext uri="{FF2B5EF4-FFF2-40B4-BE49-F238E27FC236}">
                  <a16:creationId xmlns:a16="http://schemas.microsoft.com/office/drawing/2014/main" id="{E455EBC1-5FB6-4D04-97FA-76C0CE224709}"/>
                </a:ext>
              </a:extLst>
            </p:cNvPr>
            <p:cNvSpPr/>
            <p:nvPr/>
          </p:nvSpPr>
          <p:spPr>
            <a:xfrm>
              <a:off x="15042523" y="5878944"/>
              <a:ext cx="891540" cy="472440"/>
            </a:xfrm>
            <a:prstGeom prst="diamond">
              <a:avLst/>
            </a:prstGeom>
            <a:solidFill>
              <a:srgbClr val="D354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Losango 106">
              <a:extLst>
                <a:ext uri="{FF2B5EF4-FFF2-40B4-BE49-F238E27FC236}">
                  <a16:creationId xmlns:a16="http://schemas.microsoft.com/office/drawing/2014/main" id="{31D7EC3D-088B-4459-853B-4C625BC55F15}"/>
                </a:ext>
              </a:extLst>
            </p:cNvPr>
            <p:cNvSpPr/>
            <p:nvPr/>
          </p:nvSpPr>
          <p:spPr>
            <a:xfrm>
              <a:off x="15036118" y="5755545"/>
              <a:ext cx="891540" cy="472440"/>
            </a:xfrm>
            <a:prstGeom prst="diamond">
              <a:avLst/>
            </a:prstGeom>
            <a:solidFill>
              <a:srgbClr val="27AE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A2635BD8-FC87-491D-A0B7-1CC295ABBD8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809" y="6985030"/>
            <a:ext cx="630000" cy="63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89FC40E-7A27-42A3-895C-854903EC8DC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916" y="6983303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014E-6 -4.44444E-6 L -0.26966 -0.27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39" y="-1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295E-6 -2.22222E-6 L 0.13897 -0.037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8" y="-18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0745E-6 -2.40741E-6 L 0.1363 0.1496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2" y="747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8268E-6 1.66667E-6 L 0.13728 0.3311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4" y="1655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043E-6 -3.7037E-6 L 0.13878 0.5365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35" y="268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0.00902 L 0.00352 -0.07813 C 0.00352 -0.11713 0.09573 -0.16517 0.17055 -0.16517 L 0.33753 -0.16517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7" y="-871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7" presetClass="path" presetSubtype="0" repeatCount="indefinite" accel="50600" decel="4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386E-6 -0.12524 L -0.11513 -0.12524 L -0.11513 0.32476 L -1.21386E-6 0.32476 L -1.21386E-6 -0.12524 Z " pathEditMode="relative" rAng="0" ptsTypes="AAAAA">
                                      <p:cBhvr>
                                        <p:cTn id="18" dur="50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7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Agrupar 77">
            <a:extLst>
              <a:ext uri="{FF2B5EF4-FFF2-40B4-BE49-F238E27FC236}">
                <a16:creationId xmlns:a16="http://schemas.microsoft.com/office/drawing/2014/main" id="{48CB1BD4-6849-4BAF-98EF-FE28EA901580}"/>
              </a:ext>
            </a:extLst>
          </p:cNvPr>
          <p:cNvGrpSpPr/>
          <p:nvPr/>
        </p:nvGrpSpPr>
        <p:grpSpPr>
          <a:xfrm>
            <a:off x="14358014" y="3028163"/>
            <a:ext cx="3388659" cy="2907557"/>
            <a:chOff x="10210251" y="2407709"/>
            <a:chExt cx="3388659" cy="2907557"/>
          </a:xfrm>
        </p:grpSpPr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164A3EFB-E73B-48BE-8434-BE27542B4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942" y="2407709"/>
              <a:ext cx="2163279" cy="2163279"/>
            </a:xfrm>
            <a:prstGeom prst="rect">
              <a:avLst/>
            </a:prstGeom>
          </p:spPr>
        </p:pic>
        <p:pic>
          <p:nvPicPr>
            <p:cNvPr id="80" name="Imagem 79">
              <a:extLst>
                <a:ext uri="{FF2B5EF4-FFF2-40B4-BE49-F238E27FC236}">
                  <a16:creationId xmlns:a16="http://schemas.microsoft.com/office/drawing/2014/main" id="{E132D0AB-B73B-4E7C-BBBB-474FCFAC4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9895" y="3489348"/>
              <a:ext cx="1625397" cy="1625397"/>
            </a:xfrm>
            <a:prstGeom prst="rect">
              <a:avLst/>
            </a:prstGeom>
          </p:spPr>
        </p:pic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CC9AD49B-1BD5-4118-9ADD-D11FB29F2276}"/>
                </a:ext>
              </a:extLst>
            </p:cNvPr>
            <p:cNvSpPr/>
            <p:nvPr/>
          </p:nvSpPr>
          <p:spPr>
            <a:xfrm>
              <a:off x="10210251" y="448194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Financeiras</a:t>
              </a:r>
            </a:p>
          </p:txBody>
        </p:sp>
      </p:grpSp>
      <p:sp>
        <p:nvSpPr>
          <p:cNvPr id="43" name="TextBox 30">
            <a:extLst>
              <a:ext uri="{FF2B5EF4-FFF2-40B4-BE49-F238E27FC236}">
                <a16:creationId xmlns:a16="http://schemas.microsoft.com/office/drawing/2014/main" id="{A5E39FB9-0749-43E7-A8D8-6C42D69B5FE0}"/>
              </a:ext>
            </a:extLst>
          </p:cNvPr>
          <p:cNvSpPr txBox="1"/>
          <p:nvPr/>
        </p:nvSpPr>
        <p:spPr>
          <a:xfrm>
            <a:off x="1794321" y="397514"/>
            <a:ext cx="11531298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CENÁRIO DE INADIMPLÊNCIA ATUAL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A INADIMPLÊNCIA NO BRASIL</a:t>
            </a:r>
          </a:p>
        </p:txBody>
      </p:sp>
      <p:pic>
        <p:nvPicPr>
          <p:cNvPr id="1026" name="Picture 2" descr="Resultado de imagem para commerce">
            <a:extLst>
              <a:ext uri="{FF2B5EF4-FFF2-40B4-BE49-F238E27FC236}">
                <a16:creationId xmlns:a16="http://schemas.microsoft.com/office/drawing/2014/main" id="{23118D4F-BC5D-44D2-9A53-C1EDDAE0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2645904"/>
            <a:ext cx="4009590" cy="29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Agrupar 55">
            <a:extLst>
              <a:ext uri="{FF2B5EF4-FFF2-40B4-BE49-F238E27FC236}">
                <a16:creationId xmlns:a16="http://schemas.microsoft.com/office/drawing/2014/main" id="{1E1E169D-947A-40BF-97BF-3FCCE4F3038D}"/>
              </a:ext>
            </a:extLst>
          </p:cNvPr>
          <p:cNvGrpSpPr/>
          <p:nvPr/>
        </p:nvGrpSpPr>
        <p:grpSpPr>
          <a:xfrm>
            <a:off x="19568462" y="2407709"/>
            <a:ext cx="3388659" cy="2627204"/>
            <a:chOff x="19568462" y="2775702"/>
            <a:chExt cx="3388659" cy="2627204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1E89D78-D2E9-4F3F-A6A2-8ED04D7B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3271" y="2775702"/>
              <a:ext cx="2339043" cy="2339043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B7202C1-9A69-416E-9053-5D5427E66821}"/>
                </a:ext>
              </a:extLst>
            </p:cNvPr>
            <p:cNvSpPr/>
            <p:nvPr/>
          </p:nvSpPr>
          <p:spPr>
            <a:xfrm>
              <a:off x="19568462" y="456958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Educação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6B24D08-C0FA-47B1-AD8F-7B08B4BD459F}"/>
              </a:ext>
            </a:extLst>
          </p:cNvPr>
          <p:cNvGrpSpPr/>
          <p:nvPr/>
        </p:nvGrpSpPr>
        <p:grpSpPr>
          <a:xfrm>
            <a:off x="14358014" y="5102396"/>
            <a:ext cx="3496192" cy="7356086"/>
            <a:chOff x="10210251" y="4481942"/>
            <a:chExt cx="3496192" cy="7356086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5F70B35E-5373-4A61-952D-F7994E66A1C8}"/>
                </a:ext>
              </a:extLst>
            </p:cNvPr>
            <p:cNvSpPr/>
            <p:nvPr/>
          </p:nvSpPr>
          <p:spPr>
            <a:xfrm>
              <a:off x="10210251" y="448194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Financeiras</a:t>
              </a:r>
            </a:p>
          </p:txBody>
        </p:sp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DF3714AA-4D81-416D-90C4-1C894C0FAAC2}"/>
                </a:ext>
              </a:extLst>
            </p:cNvPr>
            <p:cNvSpPr/>
            <p:nvPr/>
          </p:nvSpPr>
          <p:spPr>
            <a:xfrm>
              <a:off x="10317784" y="1100470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Aplicativos de controle financeiro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FD3DA09-9FC4-4683-A8D3-E5C79A16F632}"/>
              </a:ext>
            </a:extLst>
          </p:cNvPr>
          <p:cNvGrpSpPr/>
          <p:nvPr/>
        </p:nvGrpSpPr>
        <p:grpSpPr>
          <a:xfrm>
            <a:off x="19584901" y="5495654"/>
            <a:ext cx="3388659" cy="2228567"/>
            <a:chOff x="19584901" y="6456986"/>
            <a:chExt cx="3388659" cy="222856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4839124-9FDB-4113-A5A2-F7871B70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2991" y="6456986"/>
              <a:ext cx="1479600" cy="1479600"/>
            </a:xfrm>
            <a:prstGeom prst="rect">
              <a:avLst/>
            </a:prstGeom>
          </p:spPr>
        </p:pic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AD75EB91-AA5D-4EBB-AFD8-E8829CCE0CCF}"/>
                </a:ext>
              </a:extLst>
            </p:cNvPr>
            <p:cNvSpPr/>
            <p:nvPr/>
          </p:nvSpPr>
          <p:spPr>
            <a:xfrm>
              <a:off x="19584901" y="7852229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Água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11C613-D897-4C86-BE4B-85EBA1F941A5}"/>
              </a:ext>
            </a:extLst>
          </p:cNvPr>
          <p:cNvGrpSpPr/>
          <p:nvPr/>
        </p:nvGrpSpPr>
        <p:grpSpPr>
          <a:xfrm>
            <a:off x="19584901" y="8080403"/>
            <a:ext cx="3388659" cy="2139205"/>
            <a:chOff x="19584901" y="9654350"/>
            <a:chExt cx="3388659" cy="213920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C6E933-660A-43FA-BA9A-7E989D6C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8967" y="9654350"/>
              <a:ext cx="1480526" cy="1480526"/>
            </a:xfrm>
            <a:prstGeom prst="rect">
              <a:avLst/>
            </a:prstGeom>
          </p:spPr>
        </p:pic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BDDA8EF8-62CD-418E-A2CA-96E4864C1DB5}"/>
                </a:ext>
              </a:extLst>
            </p:cNvPr>
            <p:cNvSpPr/>
            <p:nvPr/>
          </p:nvSpPr>
          <p:spPr>
            <a:xfrm>
              <a:off x="19584901" y="10960231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Luz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4FB9A7-0C34-48C7-9C91-CDC5FDA8BB78}"/>
              </a:ext>
            </a:extLst>
          </p:cNvPr>
          <p:cNvGrpSpPr/>
          <p:nvPr/>
        </p:nvGrpSpPr>
        <p:grpSpPr>
          <a:xfrm>
            <a:off x="19584901" y="10736371"/>
            <a:ext cx="3388659" cy="2059141"/>
            <a:chOff x="14186681" y="10518917"/>
            <a:chExt cx="3388659" cy="20591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54CE75B-C9C9-41A0-99E0-0E554B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7153" y="10518917"/>
              <a:ext cx="1367717" cy="1367717"/>
            </a:xfrm>
            <a:prstGeom prst="rect">
              <a:avLst/>
            </a:prstGeom>
          </p:spPr>
        </p:pic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C12E91E9-7894-4260-A8D8-DAB2EF92072A}"/>
                </a:ext>
              </a:extLst>
            </p:cNvPr>
            <p:cNvSpPr/>
            <p:nvPr/>
          </p:nvSpPr>
          <p:spPr>
            <a:xfrm>
              <a:off x="14186681" y="1174473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Telefone</a:t>
              </a:r>
            </a:p>
          </p:txBody>
        </p:sp>
      </p:grp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E33A3323-9F43-4399-AB8A-1BBF8690A3E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12046112" y="3968275"/>
            <a:ext cx="2783065" cy="3066122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0C4CEA86-66BA-4733-9912-0C74301641C3}"/>
              </a:ext>
            </a:extLst>
          </p:cNvPr>
          <p:cNvCxnSpPr>
            <a:cxnSpLocks/>
          </p:cNvCxnSpPr>
          <p:nvPr/>
        </p:nvCxnSpPr>
        <p:spPr>
          <a:xfrm flipV="1">
            <a:off x="17133984" y="3652494"/>
            <a:ext cx="3461389" cy="457309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7124A9DC-53AC-4C6C-8023-DD362CBCC076}"/>
              </a:ext>
            </a:extLst>
          </p:cNvPr>
          <p:cNvCxnSpPr>
            <a:cxnSpLocks/>
          </p:cNvCxnSpPr>
          <p:nvPr/>
        </p:nvCxnSpPr>
        <p:spPr>
          <a:xfrm>
            <a:off x="17133984" y="4109801"/>
            <a:ext cx="3461389" cy="741568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2634FD5D-AD6F-4DC3-B596-709A4A61FBC7}"/>
              </a:ext>
            </a:extLst>
          </p:cNvPr>
          <p:cNvCxnSpPr/>
          <p:nvPr/>
        </p:nvCxnSpPr>
        <p:spPr>
          <a:xfrm>
            <a:off x="17133984" y="4109803"/>
            <a:ext cx="3461389" cy="4710863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72E72723-CA65-4A15-BFFF-DFDB0E5AFA5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133984" y="4109803"/>
            <a:ext cx="3389007" cy="2125651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A8E72A70-90D8-4229-B87E-2F03888C08FD}"/>
              </a:ext>
            </a:extLst>
          </p:cNvPr>
          <p:cNvCxnSpPr>
            <a:stCxn id="3" idx="1"/>
            <a:endCxn id="1026" idx="3"/>
          </p:cNvCxnSpPr>
          <p:nvPr/>
        </p:nvCxnSpPr>
        <p:spPr>
          <a:xfrm flipH="1" flipV="1">
            <a:off x="4839862" y="4109802"/>
            <a:ext cx="6376709" cy="347107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m 93">
            <a:extLst>
              <a:ext uri="{FF2B5EF4-FFF2-40B4-BE49-F238E27FC236}">
                <a16:creationId xmlns:a16="http://schemas.microsoft.com/office/drawing/2014/main" id="{EC82DCF3-5BCB-4CA4-BFF8-8D98DED5909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617" y="7383033"/>
            <a:ext cx="929953" cy="929953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07888464-09BB-41D6-9A97-8C821D7C2EF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509" y="10233333"/>
            <a:ext cx="1486348" cy="1486348"/>
          </a:xfrm>
          <a:prstGeom prst="rect">
            <a:avLst/>
          </a:prstGeom>
        </p:spPr>
      </p:pic>
      <p:cxnSp>
        <p:nvCxnSpPr>
          <p:cNvPr id="115" name="Conector de Seta Reta 114">
            <a:extLst>
              <a:ext uri="{FF2B5EF4-FFF2-40B4-BE49-F238E27FC236}">
                <a16:creationId xmlns:a16="http://schemas.microsoft.com/office/drawing/2014/main" id="{D6DEB136-3E14-42F2-A219-C0C40860C33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6052344" y="5935720"/>
            <a:ext cx="0" cy="4297612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46BC798C-8674-4776-A250-8C0FCE34F06E}"/>
              </a:ext>
            </a:extLst>
          </p:cNvPr>
          <p:cNvSpPr txBox="1"/>
          <p:nvPr/>
        </p:nvSpPr>
        <p:spPr>
          <a:xfrm>
            <a:off x="12494100" y="3665598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Aciona serviços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04A1F883-0FB0-4E5B-B0EE-2721AE125B39}"/>
              </a:ext>
            </a:extLst>
          </p:cNvPr>
          <p:cNvSpPr txBox="1"/>
          <p:nvPr/>
        </p:nvSpPr>
        <p:spPr>
          <a:xfrm rot="1754389">
            <a:off x="7003021" y="5353120"/>
            <a:ext cx="1884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Utiliza o cartão</a:t>
            </a:r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7E446271-958B-4D2F-90BC-B99EF64B7711}"/>
              </a:ext>
            </a:extLst>
          </p:cNvPr>
          <p:cNvSpPr/>
          <p:nvPr/>
        </p:nvSpPr>
        <p:spPr>
          <a:xfrm>
            <a:off x="1107197" y="5448680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Comércio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99A98035-6D58-4CF2-9BA0-5268968F2E60}"/>
              </a:ext>
            </a:extLst>
          </p:cNvPr>
          <p:cNvSpPr txBox="1"/>
          <p:nvPr/>
        </p:nvSpPr>
        <p:spPr>
          <a:xfrm rot="5400000">
            <a:off x="14633853" y="8008413"/>
            <a:ext cx="3609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2C3E50"/>
                </a:solidFill>
              </a:rPr>
              <a:t>Consulta informações</a:t>
            </a:r>
          </a:p>
        </p:txBody>
      </p:sp>
      <p:cxnSp>
        <p:nvCxnSpPr>
          <p:cNvPr id="124" name="Conector: Angulado 123">
            <a:extLst>
              <a:ext uri="{FF2B5EF4-FFF2-40B4-BE49-F238E27FC236}">
                <a16:creationId xmlns:a16="http://schemas.microsoft.com/office/drawing/2014/main" id="{31CBFC31-F097-4C99-A06D-775DEDBB1C1F}"/>
              </a:ext>
            </a:extLst>
          </p:cNvPr>
          <p:cNvCxnSpPr>
            <a:cxnSpLocks/>
            <a:stCxn id="113" idx="1"/>
          </p:cNvCxnSpPr>
          <p:nvPr/>
        </p:nvCxnSpPr>
        <p:spPr>
          <a:xfrm rot="10800000">
            <a:off x="11904583" y="8162925"/>
            <a:ext cx="3272926" cy="2813582"/>
          </a:xfrm>
          <a:prstGeom prst="bentConnector3">
            <a:avLst>
              <a:gd name="adj1" fmla="val 100056"/>
            </a:avLst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4" descr="Resultado de imagem para intervalor">
            <a:extLst>
              <a:ext uri="{FF2B5EF4-FFF2-40B4-BE49-F238E27FC236}">
                <a16:creationId xmlns:a16="http://schemas.microsoft.com/office/drawing/2014/main" id="{EAD36BBB-A0E1-4631-8FB1-D5D6F329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10117574"/>
            <a:ext cx="5064524" cy="16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2" name="Conector: Angulado 1031">
            <a:extLst>
              <a:ext uri="{FF2B5EF4-FFF2-40B4-BE49-F238E27FC236}">
                <a16:creationId xmlns:a16="http://schemas.microsoft.com/office/drawing/2014/main" id="{6C5B3E08-574A-4104-8E0D-97772C47A219}"/>
              </a:ext>
            </a:extLst>
          </p:cNvPr>
          <p:cNvCxnSpPr>
            <a:stCxn id="1030" idx="0"/>
          </p:cNvCxnSpPr>
          <p:nvPr/>
        </p:nvCxnSpPr>
        <p:spPr>
          <a:xfrm rot="5400000" flipH="1" flipV="1">
            <a:off x="6021205" y="4922209"/>
            <a:ext cx="2536695" cy="7854037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71C16DC0-3279-439D-B9D4-0E897CE3CC4F}"/>
              </a:ext>
            </a:extLst>
          </p:cNvPr>
          <p:cNvSpPr/>
          <p:nvPr/>
        </p:nvSpPr>
        <p:spPr>
          <a:xfrm>
            <a:off x="4839862" y="8515994"/>
            <a:ext cx="1844155" cy="1567186"/>
          </a:xfrm>
          <a:prstGeom prst="wedgeEllipseCallout">
            <a:avLst/>
          </a:prstGeom>
          <a:solidFill>
            <a:srgbClr val="77B3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Me pague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EBF966AF-8521-4FEE-80AB-0FA4FC8104C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78" y="3760646"/>
            <a:ext cx="803472" cy="80347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3E2A1B67-5AAB-4200-824F-F6ACFFC9537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74" y="3772205"/>
            <a:ext cx="803472" cy="803472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45F2AF77-BB52-4466-ACF0-3192667509F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797" y="3783909"/>
            <a:ext cx="803472" cy="803472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5E32445D-40AE-45E9-A9F0-6C697F6E21A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765" y="3764683"/>
            <a:ext cx="803472" cy="803472"/>
          </a:xfrm>
          <a:prstGeom prst="rect">
            <a:avLst/>
          </a:prstGeom>
        </p:spPr>
      </p:pic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577539F-6B0F-46AE-9569-4F498EBDB655}"/>
              </a:ext>
            </a:extLst>
          </p:cNvPr>
          <p:cNvGrpSpPr/>
          <p:nvPr/>
        </p:nvGrpSpPr>
        <p:grpSpPr>
          <a:xfrm>
            <a:off x="15059579" y="9095555"/>
            <a:ext cx="903892" cy="1052910"/>
            <a:chOff x="15030171" y="5755545"/>
            <a:chExt cx="903892" cy="1052910"/>
          </a:xfrm>
        </p:grpSpPr>
        <p:sp>
          <p:nvSpPr>
            <p:cNvPr id="68" name="Losango 67">
              <a:extLst>
                <a:ext uri="{FF2B5EF4-FFF2-40B4-BE49-F238E27FC236}">
                  <a16:creationId xmlns:a16="http://schemas.microsoft.com/office/drawing/2014/main" id="{61343721-CB4A-4915-806C-F02F10EE7D9E}"/>
                </a:ext>
              </a:extLst>
            </p:cNvPr>
            <p:cNvSpPr/>
            <p:nvPr/>
          </p:nvSpPr>
          <p:spPr>
            <a:xfrm>
              <a:off x="15030171" y="6336015"/>
              <a:ext cx="891540" cy="472440"/>
            </a:xfrm>
            <a:prstGeom prst="diamond">
              <a:avLst/>
            </a:prstGeom>
            <a:solidFill>
              <a:srgbClr val="2C3E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Losango 68">
              <a:extLst>
                <a:ext uri="{FF2B5EF4-FFF2-40B4-BE49-F238E27FC236}">
                  <a16:creationId xmlns:a16="http://schemas.microsoft.com/office/drawing/2014/main" id="{B3BE5A73-C3B1-4F63-95A4-B6222A0A7DA4}"/>
                </a:ext>
              </a:extLst>
            </p:cNvPr>
            <p:cNvSpPr/>
            <p:nvPr/>
          </p:nvSpPr>
          <p:spPr>
            <a:xfrm>
              <a:off x="15030171" y="6227985"/>
              <a:ext cx="891540" cy="472440"/>
            </a:xfrm>
            <a:prstGeom prst="diamond">
              <a:avLst/>
            </a:prstGeom>
            <a:solidFill>
              <a:srgbClr val="8E44A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Losango 69">
              <a:extLst>
                <a:ext uri="{FF2B5EF4-FFF2-40B4-BE49-F238E27FC236}">
                  <a16:creationId xmlns:a16="http://schemas.microsoft.com/office/drawing/2014/main" id="{E31023F6-88BD-48DB-8199-39A522874FCC}"/>
                </a:ext>
              </a:extLst>
            </p:cNvPr>
            <p:cNvSpPr/>
            <p:nvPr/>
          </p:nvSpPr>
          <p:spPr>
            <a:xfrm>
              <a:off x="15036118" y="6123891"/>
              <a:ext cx="891540" cy="472440"/>
            </a:xfrm>
            <a:prstGeom prst="diamond">
              <a:avLst/>
            </a:prstGeom>
            <a:solidFill>
              <a:srgbClr val="E74C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Losango 72">
              <a:extLst>
                <a:ext uri="{FF2B5EF4-FFF2-40B4-BE49-F238E27FC236}">
                  <a16:creationId xmlns:a16="http://schemas.microsoft.com/office/drawing/2014/main" id="{5E0FA16B-6ED6-4EE3-B347-7199FFD475D8}"/>
                </a:ext>
              </a:extLst>
            </p:cNvPr>
            <p:cNvSpPr/>
            <p:nvPr/>
          </p:nvSpPr>
          <p:spPr>
            <a:xfrm>
              <a:off x="15036118" y="6003033"/>
              <a:ext cx="891540" cy="472440"/>
            </a:xfrm>
            <a:prstGeom prst="diamond">
              <a:avLst/>
            </a:prstGeom>
            <a:solidFill>
              <a:srgbClr val="2980B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Losango 73">
              <a:extLst>
                <a:ext uri="{FF2B5EF4-FFF2-40B4-BE49-F238E27FC236}">
                  <a16:creationId xmlns:a16="http://schemas.microsoft.com/office/drawing/2014/main" id="{480FCA0A-1BEE-4C01-B928-7B7DF732C0C7}"/>
                </a:ext>
              </a:extLst>
            </p:cNvPr>
            <p:cNvSpPr/>
            <p:nvPr/>
          </p:nvSpPr>
          <p:spPr>
            <a:xfrm>
              <a:off x="15042523" y="5878944"/>
              <a:ext cx="891540" cy="472440"/>
            </a:xfrm>
            <a:prstGeom prst="diamond">
              <a:avLst/>
            </a:prstGeom>
            <a:solidFill>
              <a:srgbClr val="D354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Losango 74">
              <a:extLst>
                <a:ext uri="{FF2B5EF4-FFF2-40B4-BE49-F238E27FC236}">
                  <a16:creationId xmlns:a16="http://schemas.microsoft.com/office/drawing/2014/main" id="{5A0DFFBD-18D0-47AC-92AD-18F9ECADE795}"/>
                </a:ext>
              </a:extLst>
            </p:cNvPr>
            <p:cNvSpPr/>
            <p:nvPr/>
          </p:nvSpPr>
          <p:spPr>
            <a:xfrm>
              <a:off x="15036118" y="5755545"/>
              <a:ext cx="891540" cy="472440"/>
            </a:xfrm>
            <a:prstGeom prst="diamond">
              <a:avLst/>
            </a:prstGeom>
            <a:solidFill>
              <a:srgbClr val="27AE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5E9F7B2B-5371-4172-888F-0D014234835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00" y="9675945"/>
            <a:ext cx="877076" cy="877076"/>
          </a:xfrm>
          <a:prstGeom prst="rect">
            <a:avLst/>
          </a:prstGeom>
        </p:spPr>
      </p:pic>
      <p:sp>
        <p:nvSpPr>
          <p:cNvPr id="83" name="Retângulo 82">
            <a:extLst>
              <a:ext uri="{FF2B5EF4-FFF2-40B4-BE49-F238E27FC236}">
                <a16:creationId xmlns:a16="http://schemas.microsoft.com/office/drawing/2014/main" id="{18D5712E-E608-4A49-ACF1-240E55671DAB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9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8CEE94BA-28D4-466E-85A0-73E850A89F97}"/>
              </a:ext>
            </a:extLst>
          </p:cNvPr>
          <p:cNvSpPr/>
          <p:nvPr/>
        </p:nvSpPr>
        <p:spPr>
          <a:xfrm>
            <a:off x="9211086" y="3962700"/>
            <a:ext cx="5461344" cy="476572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E37658-AADD-414C-BE32-ABE67561C8D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71" y="6892868"/>
            <a:ext cx="1376023" cy="1376023"/>
          </a:xfrm>
          <a:prstGeom prst="rect">
            <a:avLst/>
          </a:prstGeom>
        </p:spPr>
      </p:pic>
      <p:sp>
        <p:nvSpPr>
          <p:cNvPr id="77" name="Rectangle 80">
            <a:extLst>
              <a:ext uri="{FF2B5EF4-FFF2-40B4-BE49-F238E27FC236}">
                <a16:creationId xmlns:a16="http://schemas.microsoft.com/office/drawing/2014/main" id="{6B614BF6-83CF-4795-B221-41B6862F0D4E}"/>
              </a:ext>
            </a:extLst>
          </p:cNvPr>
          <p:cNvSpPr/>
          <p:nvPr/>
        </p:nvSpPr>
        <p:spPr>
          <a:xfrm>
            <a:off x="9539040" y="4131189"/>
            <a:ext cx="4779399" cy="2400667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/>
            <a:r>
              <a:rPr lang="fr-FR" dirty="0">
                <a:solidFill>
                  <a:srgbClr val="34495E"/>
                </a:solidFill>
                <a:latin typeface="Lato Light"/>
                <a:cs typeface="Lato Light"/>
              </a:rPr>
              <a:t>O que o mercado financeiro fez para melhorar a situação do inadimplente?</a:t>
            </a:r>
            <a:endParaRPr lang="en-US" dirty="0">
              <a:solidFill>
                <a:srgbClr val="34495E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043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E37658-AADD-414C-BE32-ABE67561C8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71" y="6892868"/>
            <a:ext cx="1376023" cy="1376023"/>
          </a:xfrm>
          <a:prstGeom prst="rect">
            <a:avLst/>
          </a:prstGeom>
        </p:spPr>
      </p:pic>
      <p:sp>
        <p:nvSpPr>
          <p:cNvPr id="43" name="TextBox 30">
            <a:extLst>
              <a:ext uri="{FF2B5EF4-FFF2-40B4-BE49-F238E27FC236}">
                <a16:creationId xmlns:a16="http://schemas.microsoft.com/office/drawing/2014/main" id="{A5E39FB9-0749-43E7-A8D8-6C42D69B5FE0}"/>
              </a:ext>
            </a:extLst>
          </p:cNvPr>
          <p:cNvSpPr txBox="1"/>
          <p:nvPr/>
        </p:nvSpPr>
        <p:spPr>
          <a:xfrm>
            <a:off x="1794321" y="397514"/>
            <a:ext cx="11531298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CENÁRIO DE INADIMPLÊNCIA ATUAL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A INADIMPLÊNCIA NO BRASIL</a:t>
            </a:r>
          </a:p>
        </p:txBody>
      </p:sp>
      <p:pic>
        <p:nvPicPr>
          <p:cNvPr id="1026" name="Picture 2" descr="Resultado de imagem para commerce">
            <a:extLst>
              <a:ext uri="{FF2B5EF4-FFF2-40B4-BE49-F238E27FC236}">
                <a16:creationId xmlns:a16="http://schemas.microsoft.com/office/drawing/2014/main" id="{23118D4F-BC5D-44D2-9A53-C1EDDAE0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2645904"/>
            <a:ext cx="4009590" cy="29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Agrupar 55">
            <a:extLst>
              <a:ext uri="{FF2B5EF4-FFF2-40B4-BE49-F238E27FC236}">
                <a16:creationId xmlns:a16="http://schemas.microsoft.com/office/drawing/2014/main" id="{1E1E169D-947A-40BF-97BF-3FCCE4F3038D}"/>
              </a:ext>
            </a:extLst>
          </p:cNvPr>
          <p:cNvGrpSpPr/>
          <p:nvPr/>
        </p:nvGrpSpPr>
        <p:grpSpPr>
          <a:xfrm>
            <a:off x="19568462" y="2407709"/>
            <a:ext cx="3388659" cy="2627204"/>
            <a:chOff x="19568462" y="2775702"/>
            <a:chExt cx="3388659" cy="2627204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1E89D78-D2E9-4F3F-A6A2-8ED04D7B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3271" y="2775702"/>
              <a:ext cx="2339043" cy="2339043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B7202C1-9A69-416E-9053-5D5427E66821}"/>
                </a:ext>
              </a:extLst>
            </p:cNvPr>
            <p:cNvSpPr/>
            <p:nvPr/>
          </p:nvSpPr>
          <p:spPr>
            <a:xfrm>
              <a:off x="19568462" y="456958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Educação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6B24D08-C0FA-47B1-AD8F-7B08B4BD459F}"/>
              </a:ext>
            </a:extLst>
          </p:cNvPr>
          <p:cNvGrpSpPr/>
          <p:nvPr/>
        </p:nvGrpSpPr>
        <p:grpSpPr>
          <a:xfrm>
            <a:off x="14358014" y="3028163"/>
            <a:ext cx="3496192" cy="9430319"/>
            <a:chOff x="10210251" y="2407709"/>
            <a:chExt cx="3496192" cy="9430319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CD1D9FDC-34EE-4C6F-BE6D-842693D1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942" y="2407709"/>
              <a:ext cx="2163279" cy="2163279"/>
            </a:xfrm>
            <a:prstGeom prst="rect">
              <a:avLst/>
            </a:pr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1444D141-102D-4AF3-B9A6-3FD42DAAD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9895" y="3489348"/>
              <a:ext cx="1625397" cy="1625397"/>
            </a:xfrm>
            <a:prstGeom prst="rect">
              <a:avLst/>
            </a:prstGeom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5F70B35E-5373-4A61-952D-F7994E66A1C8}"/>
                </a:ext>
              </a:extLst>
            </p:cNvPr>
            <p:cNvSpPr/>
            <p:nvPr/>
          </p:nvSpPr>
          <p:spPr>
            <a:xfrm>
              <a:off x="10210251" y="448194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Financeiras</a:t>
              </a:r>
            </a:p>
          </p:txBody>
        </p:sp>
        <p:sp>
          <p:nvSpPr>
            <p:cNvPr id="122" name="Retângulo 121">
              <a:extLst>
                <a:ext uri="{FF2B5EF4-FFF2-40B4-BE49-F238E27FC236}">
                  <a16:creationId xmlns:a16="http://schemas.microsoft.com/office/drawing/2014/main" id="{DF3714AA-4D81-416D-90C4-1C894C0FAAC2}"/>
                </a:ext>
              </a:extLst>
            </p:cNvPr>
            <p:cNvSpPr/>
            <p:nvPr/>
          </p:nvSpPr>
          <p:spPr>
            <a:xfrm>
              <a:off x="10317784" y="1100470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Aplicativos de controle financeiro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FD3DA09-9FC4-4683-A8D3-E5C79A16F632}"/>
              </a:ext>
            </a:extLst>
          </p:cNvPr>
          <p:cNvGrpSpPr/>
          <p:nvPr/>
        </p:nvGrpSpPr>
        <p:grpSpPr>
          <a:xfrm>
            <a:off x="19584901" y="5495654"/>
            <a:ext cx="3388659" cy="2228567"/>
            <a:chOff x="19584901" y="6456986"/>
            <a:chExt cx="3388659" cy="222856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4839124-9FDB-4113-A5A2-F7871B70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2991" y="6456986"/>
              <a:ext cx="1479600" cy="1479600"/>
            </a:xfrm>
            <a:prstGeom prst="rect">
              <a:avLst/>
            </a:prstGeom>
          </p:spPr>
        </p:pic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AD75EB91-AA5D-4EBB-AFD8-E8829CCE0CCF}"/>
                </a:ext>
              </a:extLst>
            </p:cNvPr>
            <p:cNvSpPr/>
            <p:nvPr/>
          </p:nvSpPr>
          <p:spPr>
            <a:xfrm>
              <a:off x="19584901" y="7852229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Água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11C613-D897-4C86-BE4B-85EBA1F941A5}"/>
              </a:ext>
            </a:extLst>
          </p:cNvPr>
          <p:cNvGrpSpPr/>
          <p:nvPr/>
        </p:nvGrpSpPr>
        <p:grpSpPr>
          <a:xfrm>
            <a:off x="19584901" y="8080403"/>
            <a:ext cx="3388659" cy="2139205"/>
            <a:chOff x="19584901" y="9654350"/>
            <a:chExt cx="3388659" cy="213920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C6E933-660A-43FA-BA9A-7E989D6C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8967" y="9654350"/>
              <a:ext cx="1480526" cy="1480526"/>
            </a:xfrm>
            <a:prstGeom prst="rect">
              <a:avLst/>
            </a:prstGeom>
          </p:spPr>
        </p:pic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BDDA8EF8-62CD-418E-A2CA-96E4864C1DB5}"/>
                </a:ext>
              </a:extLst>
            </p:cNvPr>
            <p:cNvSpPr/>
            <p:nvPr/>
          </p:nvSpPr>
          <p:spPr>
            <a:xfrm>
              <a:off x="19584901" y="10960231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Luz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4FB9A7-0C34-48C7-9C91-CDC5FDA8BB78}"/>
              </a:ext>
            </a:extLst>
          </p:cNvPr>
          <p:cNvGrpSpPr/>
          <p:nvPr/>
        </p:nvGrpSpPr>
        <p:grpSpPr>
          <a:xfrm>
            <a:off x="19584901" y="10736371"/>
            <a:ext cx="3388659" cy="2059141"/>
            <a:chOff x="14186681" y="10518917"/>
            <a:chExt cx="3388659" cy="20591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54CE75B-C9C9-41A0-99E0-0E554B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7153" y="10518917"/>
              <a:ext cx="1367717" cy="1367717"/>
            </a:xfrm>
            <a:prstGeom prst="rect">
              <a:avLst/>
            </a:prstGeom>
          </p:spPr>
        </p:pic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C12E91E9-7894-4260-A8D8-DAB2EF92072A}"/>
                </a:ext>
              </a:extLst>
            </p:cNvPr>
            <p:cNvSpPr/>
            <p:nvPr/>
          </p:nvSpPr>
          <p:spPr>
            <a:xfrm>
              <a:off x="14186681" y="1174473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Telefone</a:t>
              </a:r>
            </a:p>
          </p:txBody>
        </p:sp>
      </p:grp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E33A3323-9F43-4399-AB8A-1BBF8690A3E5}"/>
              </a:ext>
            </a:extLst>
          </p:cNvPr>
          <p:cNvCxnSpPr>
            <a:stCxn id="3" idx="0"/>
            <a:endCxn id="32" idx="1"/>
          </p:cNvCxnSpPr>
          <p:nvPr/>
        </p:nvCxnSpPr>
        <p:spPr>
          <a:xfrm rot="5400000" flipH="1" flipV="1">
            <a:off x="12046112" y="3968275"/>
            <a:ext cx="2783065" cy="3066122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0C4CEA86-66BA-4733-9912-0C74301641C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7133984" y="3652494"/>
            <a:ext cx="3461389" cy="457309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7124A9DC-53AC-4C6C-8023-DD362CBCC076}"/>
              </a:ext>
            </a:extLst>
          </p:cNvPr>
          <p:cNvCxnSpPr>
            <a:cxnSpLocks/>
          </p:cNvCxnSpPr>
          <p:nvPr/>
        </p:nvCxnSpPr>
        <p:spPr>
          <a:xfrm>
            <a:off x="17133984" y="4109801"/>
            <a:ext cx="3461389" cy="741568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2634FD5D-AD6F-4DC3-B596-709A4A61FBC7}"/>
              </a:ext>
            </a:extLst>
          </p:cNvPr>
          <p:cNvCxnSpPr/>
          <p:nvPr/>
        </p:nvCxnSpPr>
        <p:spPr>
          <a:xfrm>
            <a:off x="17133984" y="4109803"/>
            <a:ext cx="3461389" cy="4710863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72E72723-CA65-4A15-BFFF-DFDB0E5AFA5A}"/>
              </a:ext>
            </a:extLst>
          </p:cNvPr>
          <p:cNvCxnSpPr>
            <a:stCxn id="32" idx="3"/>
            <a:endCxn id="8" idx="1"/>
          </p:cNvCxnSpPr>
          <p:nvPr/>
        </p:nvCxnSpPr>
        <p:spPr>
          <a:xfrm>
            <a:off x="17133984" y="4109803"/>
            <a:ext cx="3389007" cy="2125651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m 107">
            <a:extLst>
              <a:ext uri="{FF2B5EF4-FFF2-40B4-BE49-F238E27FC236}">
                <a16:creationId xmlns:a16="http://schemas.microsoft.com/office/drawing/2014/main" id="{5A93EACD-2DB8-4F21-BC16-32F5AB62D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683" y="4109800"/>
            <a:ext cx="1625397" cy="1625397"/>
          </a:xfrm>
          <a:prstGeom prst="rect">
            <a:avLst/>
          </a:prstGeom>
        </p:spPr>
      </p:pic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A8E72A70-90D8-4229-B87E-2F03888C08FD}"/>
              </a:ext>
            </a:extLst>
          </p:cNvPr>
          <p:cNvCxnSpPr>
            <a:stCxn id="3" idx="1"/>
            <a:endCxn id="1026" idx="3"/>
          </p:cNvCxnSpPr>
          <p:nvPr/>
        </p:nvCxnSpPr>
        <p:spPr>
          <a:xfrm flipH="1" flipV="1">
            <a:off x="4839862" y="4109802"/>
            <a:ext cx="6376709" cy="347107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m 93">
            <a:extLst>
              <a:ext uri="{FF2B5EF4-FFF2-40B4-BE49-F238E27FC236}">
                <a16:creationId xmlns:a16="http://schemas.microsoft.com/office/drawing/2014/main" id="{EC82DCF3-5BCB-4CA4-BFF8-8D98DED5909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617" y="7383033"/>
            <a:ext cx="929953" cy="929953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07888464-09BB-41D6-9A97-8C821D7C2EF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509" y="10233333"/>
            <a:ext cx="1486348" cy="1486348"/>
          </a:xfrm>
          <a:prstGeom prst="rect">
            <a:avLst/>
          </a:prstGeom>
        </p:spPr>
      </p:pic>
      <p:cxnSp>
        <p:nvCxnSpPr>
          <p:cNvPr id="115" name="Conector de Seta Reta 114">
            <a:extLst>
              <a:ext uri="{FF2B5EF4-FFF2-40B4-BE49-F238E27FC236}">
                <a16:creationId xmlns:a16="http://schemas.microsoft.com/office/drawing/2014/main" id="{D6DEB136-3E14-42F2-A219-C0C40860C33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6052344" y="5935720"/>
            <a:ext cx="0" cy="4297612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46BC798C-8674-4776-A250-8C0FCE34F06E}"/>
              </a:ext>
            </a:extLst>
          </p:cNvPr>
          <p:cNvSpPr txBox="1"/>
          <p:nvPr/>
        </p:nvSpPr>
        <p:spPr>
          <a:xfrm>
            <a:off x="12494100" y="3665598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Aciona serviços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04A1F883-0FB0-4E5B-B0EE-2721AE125B39}"/>
              </a:ext>
            </a:extLst>
          </p:cNvPr>
          <p:cNvSpPr txBox="1"/>
          <p:nvPr/>
        </p:nvSpPr>
        <p:spPr>
          <a:xfrm rot="1754389">
            <a:off x="7003021" y="5353120"/>
            <a:ext cx="1884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Utiliza o cartão</a:t>
            </a:r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7E446271-958B-4D2F-90BC-B99EF64B7711}"/>
              </a:ext>
            </a:extLst>
          </p:cNvPr>
          <p:cNvSpPr/>
          <p:nvPr/>
        </p:nvSpPr>
        <p:spPr>
          <a:xfrm>
            <a:off x="1107197" y="5448680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Comércio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99A98035-6D58-4CF2-9BA0-5268968F2E60}"/>
              </a:ext>
            </a:extLst>
          </p:cNvPr>
          <p:cNvSpPr txBox="1"/>
          <p:nvPr/>
        </p:nvSpPr>
        <p:spPr>
          <a:xfrm rot="5400000">
            <a:off x="14633853" y="8008413"/>
            <a:ext cx="3609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2C3E50"/>
                </a:solidFill>
              </a:rPr>
              <a:t>Consulta informações</a:t>
            </a:r>
          </a:p>
        </p:txBody>
      </p:sp>
      <p:cxnSp>
        <p:nvCxnSpPr>
          <p:cNvPr id="124" name="Conector: Angulado 123">
            <a:extLst>
              <a:ext uri="{FF2B5EF4-FFF2-40B4-BE49-F238E27FC236}">
                <a16:creationId xmlns:a16="http://schemas.microsoft.com/office/drawing/2014/main" id="{31CBFC31-F097-4C99-A06D-775DEDBB1C1F}"/>
              </a:ext>
            </a:extLst>
          </p:cNvPr>
          <p:cNvCxnSpPr>
            <a:cxnSpLocks/>
            <a:stCxn id="113" idx="1"/>
          </p:cNvCxnSpPr>
          <p:nvPr/>
        </p:nvCxnSpPr>
        <p:spPr>
          <a:xfrm rot="10800000">
            <a:off x="11904583" y="8162925"/>
            <a:ext cx="3272926" cy="2813582"/>
          </a:xfrm>
          <a:prstGeom prst="bentConnector3">
            <a:avLst>
              <a:gd name="adj1" fmla="val 100056"/>
            </a:avLst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ector: Angulado 1031">
            <a:extLst>
              <a:ext uri="{FF2B5EF4-FFF2-40B4-BE49-F238E27FC236}">
                <a16:creationId xmlns:a16="http://schemas.microsoft.com/office/drawing/2014/main" id="{6C5B3E08-574A-4104-8E0D-97772C47A219}"/>
              </a:ext>
            </a:extLst>
          </p:cNvPr>
          <p:cNvCxnSpPr>
            <a:stCxn id="1030" idx="0"/>
          </p:cNvCxnSpPr>
          <p:nvPr/>
        </p:nvCxnSpPr>
        <p:spPr>
          <a:xfrm rot="5400000" flipH="1" flipV="1">
            <a:off x="6021205" y="4922209"/>
            <a:ext cx="2536695" cy="7854037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71C16DC0-3279-439D-B9D4-0E897CE3CC4F}"/>
              </a:ext>
            </a:extLst>
          </p:cNvPr>
          <p:cNvSpPr/>
          <p:nvPr/>
        </p:nvSpPr>
        <p:spPr>
          <a:xfrm>
            <a:off x="4839862" y="8515994"/>
            <a:ext cx="1844155" cy="1567186"/>
          </a:xfrm>
          <a:prstGeom prst="wedgeEllipseCallout">
            <a:avLst/>
          </a:prstGeom>
          <a:solidFill>
            <a:srgbClr val="77B3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Me pague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EBF966AF-8521-4FEE-80AB-0FA4FC8104C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78" y="3760646"/>
            <a:ext cx="803472" cy="80347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3E2A1B67-5AAB-4200-824F-F6ACFFC9537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74" y="3772205"/>
            <a:ext cx="803472" cy="803472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45F2AF77-BB52-4466-ACF0-3192667509F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797" y="3783909"/>
            <a:ext cx="803472" cy="803472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5E32445D-40AE-45E9-A9F0-6C697F6E21A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765" y="3764683"/>
            <a:ext cx="803472" cy="803472"/>
          </a:xfrm>
          <a:prstGeom prst="rect">
            <a:avLst/>
          </a:prstGeom>
        </p:spPr>
      </p:pic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577539F-6B0F-46AE-9569-4F498EBDB655}"/>
              </a:ext>
            </a:extLst>
          </p:cNvPr>
          <p:cNvGrpSpPr/>
          <p:nvPr/>
        </p:nvGrpSpPr>
        <p:grpSpPr>
          <a:xfrm>
            <a:off x="15059579" y="9095555"/>
            <a:ext cx="903892" cy="1052910"/>
            <a:chOff x="15030171" y="5755545"/>
            <a:chExt cx="903892" cy="1052910"/>
          </a:xfrm>
        </p:grpSpPr>
        <p:sp>
          <p:nvSpPr>
            <p:cNvPr id="68" name="Losango 67">
              <a:extLst>
                <a:ext uri="{FF2B5EF4-FFF2-40B4-BE49-F238E27FC236}">
                  <a16:creationId xmlns:a16="http://schemas.microsoft.com/office/drawing/2014/main" id="{61343721-CB4A-4915-806C-F02F10EE7D9E}"/>
                </a:ext>
              </a:extLst>
            </p:cNvPr>
            <p:cNvSpPr/>
            <p:nvPr/>
          </p:nvSpPr>
          <p:spPr>
            <a:xfrm>
              <a:off x="15030171" y="6336015"/>
              <a:ext cx="891540" cy="472440"/>
            </a:xfrm>
            <a:prstGeom prst="diamond">
              <a:avLst/>
            </a:prstGeom>
            <a:solidFill>
              <a:srgbClr val="2C3E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Losango 68">
              <a:extLst>
                <a:ext uri="{FF2B5EF4-FFF2-40B4-BE49-F238E27FC236}">
                  <a16:creationId xmlns:a16="http://schemas.microsoft.com/office/drawing/2014/main" id="{B3BE5A73-C3B1-4F63-95A4-B6222A0A7DA4}"/>
                </a:ext>
              </a:extLst>
            </p:cNvPr>
            <p:cNvSpPr/>
            <p:nvPr/>
          </p:nvSpPr>
          <p:spPr>
            <a:xfrm>
              <a:off x="15030171" y="6227985"/>
              <a:ext cx="891540" cy="472440"/>
            </a:xfrm>
            <a:prstGeom prst="diamond">
              <a:avLst/>
            </a:prstGeom>
            <a:solidFill>
              <a:srgbClr val="8E44A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Losango 69">
              <a:extLst>
                <a:ext uri="{FF2B5EF4-FFF2-40B4-BE49-F238E27FC236}">
                  <a16:creationId xmlns:a16="http://schemas.microsoft.com/office/drawing/2014/main" id="{E31023F6-88BD-48DB-8199-39A522874FCC}"/>
                </a:ext>
              </a:extLst>
            </p:cNvPr>
            <p:cNvSpPr/>
            <p:nvPr/>
          </p:nvSpPr>
          <p:spPr>
            <a:xfrm>
              <a:off x="15036118" y="6123891"/>
              <a:ext cx="891540" cy="472440"/>
            </a:xfrm>
            <a:prstGeom prst="diamond">
              <a:avLst/>
            </a:prstGeom>
            <a:solidFill>
              <a:srgbClr val="E74C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Losango 72">
              <a:extLst>
                <a:ext uri="{FF2B5EF4-FFF2-40B4-BE49-F238E27FC236}">
                  <a16:creationId xmlns:a16="http://schemas.microsoft.com/office/drawing/2014/main" id="{5E0FA16B-6ED6-4EE3-B347-7199FFD475D8}"/>
                </a:ext>
              </a:extLst>
            </p:cNvPr>
            <p:cNvSpPr/>
            <p:nvPr/>
          </p:nvSpPr>
          <p:spPr>
            <a:xfrm>
              <a:off x="15036118" y="6003033"/>
              <a:ext cx="891540" cy="472440"/>
            </a:xfrm>
            <a:prstGeom prst="diamond">
              <a:avLst/>
            </a:prstGeom>
            <a:solidFill>
              <a:srgbClr val="2980B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Losango 73">
              <a:extLst>
                <a:ext uri="{FF2B5EF4-FFF2-40B4-BE49-F238E27FC236}">
                  <a16:creationId xmlns:a16="http://schemas.microsoft.com/office/drawing/2014/main" id="{480FCA0A-1BEE-4C01-B928-7B7DF732C0C7}"/>
                </a:ext>
              </a:extLst>
            </p:cNvPr>
            <p:cNvSpPr/>
            <p:nvPr/>
          </p:nvSpPr>
          <p:spPr>
            <a:xfrm>
              <a:off x="15042523" y="5878944"/>
              <a:ext cx="891540" cy="472440"/>
            </a:xfrm>
            <a:prstGeom prst="diamond">
              <a:avLst/>
            </a:prstGeom>
            <a:solidFill>
              <a:srgbClr val="D354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Losango 74">
              <a:extLst>
                <a:ext uri="{FF2B5EF4-FFF2-40B4-BE49-F238E27FC236}">
                  <a16:creationId xmlns:a16="http://schemas.microsoft.com/office/drawing/2014/main" id="{5A0DFFBD-18D0-47AC-92AD-18F9ECADE795}"/>
                </a:ext>
              </a:extLst>
            </p:cNvPr>
            <p:cNvSpPr/>
            <p:nvPr/>
          </p:nvSpPr>
          <p:spPr>
            <a:xfrm>
              <a:off x="15036118" y="5755545"/>
              <a:ext cx="891540" cy="472440"/>
            </a:xfrm>
            <a:prstGeom prst="diamond">
              <a:avLst/>
            </a:prstGeom>
            <a:solidFill>
              <a:srgbClr val="27AE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5E9F7B2B-5371-4172-888F-0D014234835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00" y="9675945"/>
            <a:ext cx="877076" cy="877076"/>
          </a:xfrm>
          <a:prstGeom prst="rect">
            <a:avLst/>
          </a:prstGeom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3B4C8E34-31D4-4C07-8388-476A0F524602}"/>
              </a:ext>
            </a:extLst>
          </p:cNvPr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tx1">
              <a:lumMod val="50000"/>
              <a:alpha val="9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86EBA07F-C201-4461-8F1D-E72649DE207A}"/>
              </a:ext>
            </a:extLst>
          </p:cNvPr>
          <p:cNvSpPr/>
          <p:nvPr/>
        </p:nvSpPr>
        <p:spPr>
          <a:xfrm>
            <a:off x="174267" y="7881182"/>
            <a:ext cx="6509750" cy="476572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4" descr="Resultado de imagem para intervalor">
            <a:extLst>
              <a:ext uri="{FF2B5EF4-FFF2-40B4-BE49-F238E27FC236}">
                <a16:creationId xmlns:a16="http://schemas.microsoft.com/office/drawing/2014/main" id="{EAD36BBB-A0E1-4631-8FB1-D5D6F329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10117574"/>
            <a:ext cx="5064524" cy="16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80">
            <a:extLst>
              <a:ext uri="{FF2B5EF4-FFF2-40B4-BE49-F238E27FC236}">
                <a16:creationId xmlns:a16="http://schemas.microsoft.com/office/drawing/2014/main" id="{0CBD30A7-98AB-44BC-AED0-9717E3B35CB6}"/>
              </a:ext>
            </a:extLst>
          </p:cNvPr>
          <p:cNvSpPr/>
          <p:nvPr/>
        </p:nvSpPr>
        <p:spPr>
          <a:xfrm>
            <a:off x="174267" y="8022509"/>
            <a:ext cx="6509750" cy="1662004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pPr algn="ctr"/>
            <a:r>
              <a:rPr lang="fr-FR" sz="3200" dirty="0">
                <a:solidFill>
                  <a:srgbClr val="34495E"/>
                </a:solidFill>
                <a:latin typeface="Lato Light"/>
                <a:cs typeface="Lato Light"/>
              </a:rPr>
              <a:t>Porque tenho pessoas para cobrar algo sem ver a situação real do inadimplente?</a:t>
            </a:r>
            <a:endParaRPr lang="en-US" sz="3200" dirty="0">
              <a:solidFill>
                <a:srgbClr val="34495E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021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Agrupar 76">
            <a:extLst>
              <a:ext uri="{FF2B5EF4-FFF2-40B4-BE49-F238E27FC236}">
                <a16:creationId xmlns:a16="http://schemas.microsoft.com/office/drawing/2014/main" id="{556E20E7-7F3A-43A8-B94B-DD4773BF2AC0}"/>
              </a:ext>
            </a:extLst>
          </p:cNvPr>
          <p:cNvGrpSpPr/>
          <p:nvPr/>
        </p:nvGrpSpPr>
        <p:grpSpPr>
          <a:xfrm>
            <a:off x="14374551" y="3006115"/>
            <a:ext cx="3388659" cy="2907557"/>
            <a:chOff x="10210251" y="2407709"/>
            <a:chExt cx="3388659" cy="2907557"/>
          </a:xfrm>
        </p:grpSpPr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EC825124-2C0B-4A32-ADFE-1FA36860B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942" y="2407709"/>
              <a:ext cx="2163279" cy="2163279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1667CDFC-563F-41D8-955C-C40ABF7C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9895" y="3489348"/>
              <a:ext cx="1625397" cy="1625397"/>
            </a:xfrm>
            <a:prstGeom prst="rect">
              <a:avLst/>
            </a:prstGeom>
          </p:spPr>
        </p:pic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314F7D4D-D526-41DC-840C-DE6816EED0B5}"/>
                </a:ext>
              </a:extLst>
            </p:cNvPr>
            <p:cNvSpPr/>
            <p:nvPr/>
          </p:nvSpPr>
          <p:spPr>
            <a:xfrm>
              <a:off x="10210251" y="448194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Financeiras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6E37658-AADD-414C-BE32-ABE67561C8D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571" y="6892868"/>
            <a:ext cx="1376023" cy="1376023"/>
          </a:xfrm>
          <a:prstGeom prst="rect">
            <a:avLst/>
          </a:prstGeom>
        </p:spPr>
      </p:pic>
      <p:grpSp>
        <p:nvGrpSpPr>
          <p:cNvPr id="56" name="Agrupar 55">
            <a:extLst>
              <a:ext uri="{FF2B5EF4-FFF2-40B4-BE49-F238E27FC236}">
                <a16:creationId xmlns:a16="http://schemas.microsoft.com/office/drawing/2014/main" id="{1E1E169D-947A-40BF-97BF-3FCCE4F3038D}"/>
              </a:ext>
            </a:extLst>
          </p:cNvPr>
          <p:cNvGrpSpPr/>
          <p:nvPr/>
        </p:nvGrpSpPr>
        <p:grpSpPr>
          <a:xfrm>
            <a:off x="19568462" y="2407709"/>
            <a:ext cx="3388659" cy="2627204"/>
            <a:chOff x="19568462" y="2775702"/>
            <a:chExt cx="3388659" cy="2627204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1E89D78-D2E9-4F3F-A6A2-8ED04D7B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3271" y="2775702"/>
              <a:ext cx="2339043" cy="2339043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B7202C1-9A69-416E-9053-5D5427E66821}"/>
                </a:ext>
              </a:extLst>
            </p:cNvPr>
            <p:cNvSpPr/>
            <p:nvPr/>
          </p:nvSpPr>
          <p:spPr>
            <a:xfrm>
              <a:off x="19568462" y="456958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Educação</a:t>
              </a:r>
            </a:p>
          </p:txBody>
        </p:sp>
      </p:grp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DF3714AA-4D81-416D-90C4-1C894C0FAAC2}"/>
              </a:ext>
            </a:extLst>
          </p:cNvPr>
          <p:cNvSpPr/>
          <p:nvPr/>
        </p:nvSpPr>
        <p:spPr>
          <a:xfrm>
            <a:off x="14465547" y="11625158"/>
            <a:ext cx="3388659" cy="83332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2C3E50"/>
                </a:solidFill>
                <a:latin typeface="Lato Regular"/>
              </a:rPr>
              <a:t>Aplicativos de controle financeiro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FD3DA09-9FC4-4683-A8D3-E5C79A16F632}"/>
              </a:ext>
            </a:extLst>
          </p:cNvPr>
          <p:cNvGrpSpPr/>
          <p:nvPr/>
        </p:nvGrpSpPr>
        <p:grpSpPr>
          <a:xfrm>
            <a:off x="19584901" y="5495654"/>
            <a:ext cx="3388659" cy="2228567"/>
            <a:chOff x="19584901" y="6456986"/>
            <a:chExt cx="3388659" cy="222856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4839124-9FDB-4113-A5A2-F7871B70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2991" y="6456986"/>
              <a:ext cx="1479600" cy="1479600"/>
            </a:xfrm>
            <a:prstGeom prst="rect">
              <a:avLst/>
            </a:prstGeom>
          </p:spPr>
        </p:pic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AD75EB91-AA5D-4EBB-AFD8-E8829CCE0CCF}"/>
                </a:ext>
              </a:extLst>
            </p:cNvPr>
            <p:cNvSpPr/>
            <p:nvPr/>
          </p:nvSpPr>
          <p:spPr>
            <a:xfrm>
              <a:off x="19584901" y="7852229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Água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11C613-D897-4C86-BE4B-85EBA1F941A5}"/>
              </a:ext>
            </a:extLst>
          </p:cNvPr>
          <p:cNvGrpSpPr/>
          <p:nvPr/>
        </p:nvGrpSpPr>
        <p:grpSpPr>
          <a:xfrm>
            <a:off x="19584901" y="8080403"/>
            <a:ext cx="3388659" cy="2139205"/>
            <a:chOff x="19584901" y="9654350"/>
            <a:chExt cx="3388659" cy="213920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C6E933-660A-43FA-BA9A-7E989D6C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8967" y="9654350"/>
              <a:ext cx="1480526" cy="1480526"/>
            </a:xfrm>
            <a:prstGeom prst="rect">
              <a:avLst/>
            </a:prstGeom>
          </p:spPr>
        </p:pic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BDDA8EF8-62CD-418E-A2CA-96E4864C1DB5}"/>
                </a:ext>
              </a:extLst>
            </p:cNvPr>
            <p:cNvSpPr/>
            <p:nvPr/>
          </p:nvSpPr>
          <p:spPr>
            <a:xfrm>
              <a:off x="19584901" y="10960231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Luz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4FB9A7-0C34-48C7-9C91-CDC5FDA8BB78}"/>
              </a:ext>
            </a:extLst>
          </p:cNvPr>
          <p:cNvGrpSpPr/>
          <p:nvPr/>
        </p:nvGrpSpPr>
        <p:grpSpPr>
          <a:xfrm>
            <a:off x="19584901" y="10736371"/>
            <a:ext cx="3388659" cy="2059141"/>
            <a:chOff x="14186681" y="10518917"/>
            <a:chExt cx="3388659" cy="20591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54CE75B-C9C9-41A0-99E0-0E554B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7153" y="10518917"/>
              <a:ext cx="1367717" cy="1367717"/>
            </a:xfrm>
            <a:prstGeom prst="rect">
              <a:avLst/>
            </a:prstGeom>
          </p:spPr>
        </p:pic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C12E91E9-7894-4260-A8D8-DAB2EF92072A}"/>
                </a:ext>
              </a:extLst>
            </p:cNvPr>
            <p:cNvSpPr/>
            <p:nvPr/>
          </p:nvSpPr>
          <p:spPr>
            <a:xfrm>
              <a:off x="14186681" y="1174473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Telefone</a:t>
              </a:r>
            </a:p>
          </p:txBody>
        </p:sp>
      </p:grp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E33A3323-9F43-4399-AB8A-1BBF8690A3E5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12046112" y="3968275"/>
            <a:ext cx="2783065" cy="3066122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0C4CEA86-66BA-4733-9912-0C74301641C3}"/>
              </a:ext>
            </a:extLst>
          </p:cNvPr>
          <p:cNvCxnSpPr>
            <a:cxnSpLocks/>
          </p:cNvCxnSpPr>
          <p:nvPr/>
        </p:nvCxnSpPr>
        <p:spPr>
          <a:xfrm flipV="1">
            <a:off x="17133984" y="3652494"/>
            <a:ext cx="3461389" cy="457309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7124A9DC-53AC-4C6C-8023-DD362CBCC076}"/>
              </a:ext>
            </a:extLst>
          </p:cNvPr>
          <p:cNvCxnSpPr>
            <a:cxnSpLocks/>
          </p:cNvCxnSpPr>
          <p:nvPr/>
        </p:nvCxnSpPr>
        <p:spPr>
          <a:xfrm>
            <a:off x="17133984" y="4109801"/>
            <a:ext cx="3461389" cy="741568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2634FD5D-AD6F-4DC3-B596-709A4A61FBC7}"/>
              </a:ext>
            </a:extLst>
          </p:cNvPr>
          <p:cNvCxnSpPr/>
          <p:nvPr/>
        </p:nvCxnSpPr>
        <p:spPr>
          <a:xfrm>
            <a:off x="17133984" y="4109803"/>
            <a:ext cx="3461389" cy="4710863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72E72723-CA65-4A15-BFFF-DFDB0E5AFA5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7133984" y="4109803"/>
            <a:ext cx="3389007" cy="2125651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A8E72A70-90D8-4229-B87E-2F03888C08FD}"/>
              </a:ext>
            </a:extLst>
          </p:cNvPr>
          <p:cNvCxnSpPr>
            <a:stCxn id="3" idx="1"/>
            <a:endCxn id="1026" idx="3"/>
          </p:cNvCxnSpPr>
          <p:nvPr/>
        </p:nvCxnSpPr>
        <p:spPr>
          <a:xfrm flipH="1" flipV="1">
            <a:off x="4839862" y="4109802"/>
            <a:ext cx="6376709" cy="347107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Imagem 93">
            <a:extLst>
              <a:ext uri="{FF2B5EF4-FFF2-40B4-BE49-F238E27FC236}">
                <a16:creationId xmlns:a16="http://schemas.microsoft.com/office/drawing/2014/main" id="{EC82DCF3-5BCB-4CA4-BFF8-8D98DED5909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617" y="7383033"/>
            <a:ext cx="929953" cy="929953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07888464-09BB-41D6-9A97-8C821D7C2EF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509" y="10233333"/>
            <a:ext cx="1486348" cy="1486348"/>
          </a:xfrm>
          <a:prstGeom prst="rect">
            <a:avLst/>
          </a:prstGeom>
        </p:spPr>
      </p:pic>
      <p:cxnSp>
        <p:nvCxnSpPr>
          <p:cNvPr id="115" name="Conector de Seta Reta 114">
            <a:extLst>
              <a:ext uri="{FF2B5EF4-FFF2-40B4-BE49-F238E27FC236}">
                <a16:creationId xmlns:a16="http://schemas.microsoft.com/office/drawing/2014/main" id="{D6DEB136-3E14-42F2-A219-C0C40860C33D}"/>
              </a:ext>
            </a:extLst>
          </p:cNvPr>
          <p:cNvCxnSpPr>
            <a:cxnSpLocks/>
          </p:cNvCxnSpPr>
          <p:nvPr/>
        </p:nvCxnSpPr>
        <p:spPr>
          <a:xfrm>
            <a:off x="16052344" y="5935720"/>
            <a:ext cx="0" cy="4297612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46BC798C-8674-4776-A250-8C0FCE34F06E}"/>
              </a:ext>
            </a:extLst>
          </p:cNvPr>
          <p:cNvSpPr txBox="1"/>
          <p:nvPr/>
        </p:nvSpPr>
        <p:spPr>
          <a:xfrm>
            <a:off x="12494100" y="3665598"/>
            <a:ext cx="1935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Aciona serviços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04A1F883-0FB0-4E5B-B0EE-2721AE125B39}"/>
              </a:ext>
            </a:extLst>
          </p:cNvPr>
          <p:cNvSpPr txBox="1"/>
          <p:nvPr/>
        </p:nvSpPr>
        <p:spPr>
          <a:xfrm rot="1754389">
            <a:off x="7003021" y="5353120"/>
            <a:ext cx="1884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2C3E50"/>
                </a:solidFill>
              </a:rPr>
              <a:t>Utiliza o cartão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8F69713-670C-4612-84EC-D70DA7BB3FD1}"/>
              </a:ext>
            </a:extLst>
          </p:cNvPr>
          <p:cNvGrpSpPr/>
          <p:nvPr/>
        </p:nvGrpSpPr>
        <p:grpSpPr>
          <a:xfrm>
            <a:off x="830272" y="2645904"/>
            <a:ext cx="4009590" cy="3636100"/>
            <a:chOff x="830272" y="2645904"/>
            <a:chExt cx="4009590" cy="3636100"/>
          </a:xfrm>
        </p:grpSpPr>
        <p:pic>
          <p:nvPicPr>
            <p:cNvPr id="1026" name="Picture 2" descr="Resultado de imagem para commerce">
              <a:extLst>
                <a:ext uri="{FF2B5EF4-FFF2-40B4-BE49-F238E27FC236}">
                  <a16:creationId xmlns:a16="http://schemas.microsoft.com/office/drawing/2014/main" id="{23118D4F-BC5D-44D2-9A53-C1EDDAE0B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272" y="2645904"/>
              <a:ext cx="4009590" cy="2927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Retângulo 120">
              <a:extLst>
                <a:ext uri="{FF2B5EF4-FFF2-40B4-BE49-F238E27FC236}">
                  <a16:creationId xmlns:a16="http://schemas.microsoft.com/office/drawing/2014/main" id="{7E446271-958B-4D2F-90BC-B99EF64B7711}"/>
                </a:ext>
              </a:extLst>
            </p:cNvPr>
            <p:cNvSpPr/>
            <p:nvPr/>
          </p:nvSpPr>
          <p:spPr>
            <a:xfrm>
              <a:off x="1107197" y="5448680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Comércio</a:t>
              </a:r>
            </a:p>
          </p:txBody>
        </p:sp>
      </p:grp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99A98035-6D58-4CF2-9BA0-5268968F2E60}"/>
              </a:ext>
            </a:extLst>
          </p:cNvPr>
          <p:cNvSpPr txBox="1"/>
          <p:nvPr/>
        </p:nvSpPr>
        <p:spPr>
          <a:xfrm rot="5400000">
            <a:off x="14633853" y="8008413"/>
            <a:ext cx="3609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2C3E50"/>
                </a:solidFill>
              </a:rPr>
              <a:t>Consulta informações</a:t>
            </a:r>
          </a:p>
        </p:txBody>
      </p:sp>
      <p:cxnSp>
        <p:nvCxnSpPr>
          <p:cNvPr id="124" name="Conector: Angulado 123">
            <a:extLst>
              <a:ext uri="{FF2B5EF4-FFF2-40B4-BE49-F238E27FC236}">
                <a16:creationId xmlns:a16="http://schemas.microsoft.com/office/drawing/2014/main" id="{31CBFC31-F097-4C99-A06D-775DEDBB1C1F}"/>
              </a:ext>
            </a:extLst>
          </p:cNvPr>
          <p:cNvCxnSpPr>
            <a:cxnSpLocks/>
            <a:stCxn id="113" idx="1"/>
          </p:cNvCxnSpPr>
          <p:nvPr/>
        </p:nvCxnSpPr>
        <p:spPr>
          <a:xfrm rot="10800000">
            <a:off x="11904583" y="8162925"/>
            <a:ext cx="3272926" cy="2813582"/>
          </a:xfrm>
          <a:prstGeom prst="bentConnector3">
            <a:avLst>
              <a:gd name="adj1" fmla="val 100056"/>
            </a:avLst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4" descr="Resultado de imagem para intervalor">
            <a:extLst>
              <a:ext uri="{FF2B5EF4-FFF2-40B4-BE49-F238E27FC236}">
                <a16:creationId xmlns:a16="http://schemas.microsoft.com/office/drawing/2014/main" id="{EAD36BBB-A0E1-4631-8FB1-D5D6F329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2" y="10117574"/>
            <a:ext cx="5064524" cy="16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2" name="Conector: Angulado 1031">
            <a:extLst>
              <a:ext uri="{FF2B5EF4-FFF2-40B4-BE49-F238E27FC236}">
                <a16:creationId xmlns:a16="http://schemas.microsoft.com/office/drawing/2014/main" id="{6C5B3E08-574A-4104-8E0D-97772C47A219}"/>
              </a:ext>
            </a:extLst>
          </p:cNvPr>
          <p:cNvCxnSpPr>
            <a:stCxn id="1030" idx="0"/>
          </p:cNvCxnSpPr>
          <p:nvPr/>
        </p:nvCxnSpPr>
        <p:spPr>
          <a:xfrm rot="5400000" flipH="1" flipV="1">
            <a:off x="6021205" y="4922209"/>
            <a:ext cx="2536695" cy="7854037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71C16DC0-3279-439D-B9D4-0E897CE3CC4F}"/>
              </a:ext>
            </a:extLst>
          </p:cNvPr>
          <p:cNvSpPr/>
          <p:nvPr/>
        </p:nvSpPr>
        <p:spPr>
          <a:xfrm>
            <a:off x="4839862" y="8515994"/>
            <a:ext cx="1844155" cy="1567186"/>
          </a:xfrm>
          <a:prstGeom prst="wedgeEllipseCallout">
            <a:avLst/>
          </a:prstGeom>
          <a:solidFill>
            <a:srgbClr val="77B3D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Me pague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EBF966AF-8521-4FEE-80AB-0FA4FC8104C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78" y="3760646"/>
            <a:ext cx="803472" cy="803472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3E2A1B67-5AAB-4200-824F-F6ACFFC9537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74" y="3772205"/>
            <a:ext cx="803472" cy="803472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45F2AF77-BB52-4466-ACF0-3192667509F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797" y="3783909"/>
            <a:ext cx="803472" cy="803472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5E32445D-40AE-45E9-A9F0-6C697F6E21A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765" y="3764683"/>
            <a:ext cx="803472" cy="803472"/>
          </a:xfrm>
          <a:prstGeom prst="rect">
            <a:avLst/>
          </a:prstGeom>
        </p:spPr>
      </p:pic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577539F-6B0F-46AE-9569-4F498EBDB655}"/>
              </a:ext>
            </a:extLst>
          </p:cNvPr>
          <p:cNvGrpSpPr/>
          <p:nvPr/>
        </p:nvGrpSpPr>
        <p:grpSpPr>
          <a:xfrm>
            <a:off x="15059579" y="9095555"/>
            <a:ext cx="903892" cy="1052910"/>
            <a:chOff x="15030171" y="5755545"/>
            <a:chExt cx="903892" cy="1052910"/>
          </a:xfrm>
        </p:grpSpPr>
        <p:sp>
          <p:nvSpPr>
            <p:cNvPr id="68" name="Losango 67">
              <a:extLst>
                <a:ext uri="{FF2B5EF4-FFF2-40B4-BE49-F238E27FC236}">
                  <a16:creationId xmlns:a16="http://schemas.microsoft.com/office/drawing/2014/main" id="{61343721-CB4A-4915-806C-F02F10EE7D9E}"/>
                </a:ext>
              </a:extLst>
            </p:cNvPr>
            <p:cNvSpPr/>
            <p:nvPr/>
          </p:nvSpPr>
          <p:spPr>
            <a:xfrm>
              <a:off x="15030171" y="6336015"/>
              <a:ext cx="891540" cy="472440"/>
            </a:xfrm>
            <a:prstGeom prst="diamond">
              <a:avLst/>
            </a:prstGeom>
            <a:solidFill>
              <a:srgbClr val="2C3E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Losango 68">
              <a:extLst>
                <a:ext uri="{FF2B5EF4-FFF2-40B4-BE49-F238E27FC236}">
                  <a16:creationId xmlns:a16="http://schemas.microsoft.com/office/drawing/2014/main" id="{B3BE5A73-C3B1-4F63-95A4-B6222A0A7DA4}"/>
                </a:ext>
              </a:extLst>
            </p:cNvPr>
            <p:cNvSpPr/>
            <p:nvPr/>
          </p:nvSpPr>
          <p:spPr>
            <a:xfrm>
              <a:off x="15030171" y="6227985"/>
              <a:ext cx="891540" cy="472440"/>
            </a:xfrm>
            <a:prstGeom prst="diamond">
              <a:avLst/>
            </a:prstGeom>
            <a:solidFill>
              <a:srgbClr val="8E44A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Losango 69">
              <a:extLst>
                <a:ext uri="{FF2B5EF4-FFF2-40B4-BE49-F238E27FC236}">
                  <a16:creationId xmlns:a16="http://schemas.microsoft.com/office/drawing/2014/main" id="{E31023F6-88BD-48DB-8199-39A522874FCC}"/>
                </a:ext>
              </a:extLst>
            </p:cNvPr>
            <p:cNvSpPr/>
            <p:nvPr/>
          </p:nvSpPr>
          <p:spPr>
            <a:xfrm>
              <a:off x="15036118" y="6123891"/>
              <a:ext cx="891540" cy="472440"/>
            </a:xfrm>
            <a:prstGeom prst="diamond">
              <a:avLst/>
            </a:prstGeom>
            <a:solidFill>
              <a:srgbClr val="E74C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Losango 72">
              <a:extLst>
                <a:ext uri="{FF2B5EF4-FFF2-40B4-BE49-F238E27FC236}">
                  <a16:creationId xmlns:a16="http://schemas.microsoft.com/office/drawing/2014/main" id="{5E0FA16B-6ED6-4EE3-B347-7199FFD475D8}"/>
                </a:ext>
              </a:extLst>
            </p:cNvPr>
            <p:cNvSpPr/>
            <p:nvPr/>
          </p:nvSpPr>
          <p:spPr>
            <a:xfrm>
              <a:off x="15036118" y="6003033"/>
              <a:ext cx="891540" cy="472440"/>
            </a:xfrm>
            <a:prstGeom prst="diamond">
              <a:avLst/>
            </a:prstGeom>
            <a:solidFill>
              <a:srgbClr val="2980B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Losango 73">
              <a:extLst>
                <a:ext uri="{FF2B5EF4-FFF2-40B4-BE49-F238E27FC236}">
                  <a16:creationId xmlns:a16="http://schemas.microsoft.com/office/drawing/2014/main" id="{480FCA0A-1BEE-4C01-B928-7B7DF732C0C7}"/>
                </a:ext>
              </a:extLst>
            </p:cNvPr>
            <p:cNvSpPr/>
            <p:nvPr/>
          </p:nvSpPr>
          <p:spPr>
            <a:xfrm>
              <a:off x="15042523" y="5878944"/>
              <a:ext cx="891540" cy="472440"/>
            </a:xfrm>
            <a:prstGeom prst="diamond">
              <a:avLst/>
            </a:prstGeom>
            <a:solidFill>
              <a:srgbClr val="D354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Losango 74">
              <a:extLst>
                <a:ext uri="{FF2B5EF4-FFF2-40B4-BE49-F238E27FC236}">
                  <a16:creationId xmlns:a16="http://schemas.microsoft.com/office/drawing/2014/main" id="{5A0DFFBD-18D0-47AC-92AD-18F9ECADE795}"/>
                </a:ext>
              </a:extLst>
            </p:cNvPr>
            <p:cNvSpPr/>
            <p:nvPr/>
          </p:nvSpPr>
          <p:spPr>
            <a:xfrm>
              <a:off x="15036118" y="5755545"/>
              <a:ext cx="891540" cy="472440"/>
            </a:xfrm>
            <a:prstGeom prst="diamond">
              <a:avLst/>
            </a:prstGeom>
            <a:solidFill>
              <a:srgbClr val="27AE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5E9F7B2B-5371-4172-888F-0D014234835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00" y="9675945"/>
            <a:ext cx="877076" cy="877076"/>
          </a:xfrm>
          <a:prstGeom prst="rect">
            <a:avLst/>
          </a:prstGeom>
        </p:spPr>
      </p:pic>
      <p:sp>
        <p:nvSpPr>
          <p:cNvPr id="52" name="TextBox 30">
            <a:extLst>
              <a:ext uri="{FF2B5EF4-FFF2-40B4-BE49-F238E27FC236}">
                <a16:creationId xmlns:a16="http://schemas.microsoft.com/office/drawing/2014/main" id="{0E9E270D-820B-451B-BF14-CB3F7A0E55E9}"/>
              </a:ext>
            </a:extLst>
          </p:cNvPr>
          <p:cNvSpPr txBox="1"/>
          <p:nvPr/>
        </p:nvSpPr>
        <p:spPr>
          <a:xfrm>
            <a:off x="1794321" y="397514"/>
            <a:ext cx="1233844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A SOLUÇÃO DE MODO CENTRALIZADO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SEU CONSULTOR FINANCEIRO DIGITAL</a:t>
            </a:r>
          </a:p>
        </p:txBody>
      </p:sp>
    </p:spTree>
    <p:extLst>
      <p:ext uri="{BB962C8B-B14F-4D97-AF65-F5344CB8AC3E}">
        <p14:creationId xmlns:p14="http://schemas.microsoft.com/office/powerpoint/2010/main" val="72612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tângulo 80">
            <a:extLst>
              <a:ext uri="{FF2B5EF4-FFF2-40B4-BE49-F238E27FC236}">
                <a16:creationId xmlns:a16="http://schemas.microsoft.com/office/drawing/2014/main" id="{65E4F3A0-D4FB-4FE6-98A7-D195F4FF71AB}"/>
              </a:ext>
            </a:extLst>
          </p:cNvPr>
          <p:cNvSpPr/>
          <p:nvPr/>
        </p:nvSpPr>
        <p:spPr>
          <a:xfrm>
            <a:off x="488938" y="2681406"/>
            <a:ext cx="7180530" cy="79760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200" dirty="0">
              <a:solidFill>
                <a:srgbClr val="2C3E50"/>
              </a:solidFill>
            </a:endParaRPr>
          </a:p>
          <a:p>
            <a:pPr algn="ctr"/>
            <a:r>
              <a:rPr lang="pt-BR" sz="3200" dirty="0">
                <a:solidFill>
                  <a:srgbClr val="2C3E50"/>
                </a:solidFill>
              </a:rPr>
              <a:t>Empresas de cobrança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AD1BA7C6-273F-4B11-AAAA-04C593CC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43" y="2639548"/>
            <a:ext cx="1625397" cy="1625397"/>
          </a:xfrm>
          <a:prstGeom prst="rect">
            <a:avLst/>
          </a:pr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B91FB6AB-5BDB-49B6-ACA3-572B74EA5AB3}"/>
              </a:ext>
            </a:extLst>
          </p:cNvPr>
          <p:cNvSpPr/>
          <p:nvPr/>
        </p:nvSpPr>
        <p:spPr>
          <a:xfrm>
            <a:off x="18931308" y="8311575"/>
            <a:ext cx="5053841" cy="488731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200" dirty="0">
              <a:solidFill>
                <a:srgbClr val="2C3E50"/>
              </a:solidFill>
            </a:endParaRPr>
          </a:p>
          <a:p>
            <a:pPr algn="ctr"/>
            <a:r>
              <a:rPr lang="pt-BR" sz="3200" dirty="0">
                <a:solidFill>
                  <a:srgbClr val="2C3E50"/>
                </a:solidFill>
              </a:rPr>
              <a:t>Contas variáveis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45581F2-7195-4A1C-BB78-269B7A2842BB}"/>
              </a:ext>
            </a:extLst>
          </p:cNvPr>
          <p:cNvSpPr/>
          <p:nvPr/>
        </p:nvSpPr>
        <p:spPr>
          <a:xfrm>
            <a:off x="18873500" y="2680137"/>
            <a:ext cx="5053841" cy="488731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200" dirty="0">
              <a:solidFill>
                <a:srgbClr val="2C3E50"/>
              </a:solidFill>
            </a:endParaRPr>
          </a:p>
          <a:p>
            <a:pPr algn="ctr"/>
            <a:r>
              <a:rPr lang="pt-BR" sz="3200" dirty="0">
                <a:solidFill>
                  <a:srgbClr val="2C3E50"/>
                </a:solidFill>
              </a:rPr>
              <a:t>Contas fixas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E37658-AADD-414C-BE32-ABE67561C8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365" y="11258908"/>
            <a:ext cx="1376023" cy="1376023"/>
          </a:xfrm>
          <a:prstGeom prst="rect">
            <a:avLst/>
          </a:prstGeom>
        </p:spPr>
      </p:pic>
      <p:grpSp>
        <p:nvGrpSpPr>
          <p:cNvPr id="56" name="Agrupar 55">
            <a:extLst>
              <a:ext uri="{FF2B5EF4-FFF2-40B4-BE49-F238E27FC236}">
                <a16:creationId xmlns:a16="http://schemas.microsoft.com/office/drawing/2014/main" id="{1E1E169D-947A-40BF-97BF-3FCCE4F3038D}"/>
              </a:ext>
            </a:extLst>
          </p:cNvPr>
          <p:cNvGrpSpPr/>
          <p:nvPr/>
        </p:nvGrpSpPr>
        <p:grpSpPr>
          <a:xfrm>
            <a:off x="19090638" y="3463128"/>
            <a:ext cx="2417690" cy="1874418"/>
            <a:chOff x="19568462" y="2775702"/>
            <a:chExt cx="3388659" cy="2627204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1E89D78-D2E9-4F3F-A6A2-8ED04D7BB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3271" y="2775702"/>
              <a:ext cx="2339043" cy="2339043"/>
            </a:xfrm>
            <a:prstGeom prst="rect">
              <a:avLst/>
            </a:prstGeom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4B7202C1-9A69-416E-9053-5D5427E66821}"/>
                </a:ext>
              </a:extLst>
            </p:cNvPr>
            <p:cNvSpPr/>
            <p:nvPr/>
          </p:nvSpPr>
          <p:spPr>
            <a:xfrm>
              <a:off x="19568462" y="456958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2C3E50"/>
                  </a:solidFill>
                  <a:latin typeface="Lato Regular"/>
                </a:rPr>
                <a:t>Educação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E6B24D08-C0FA-47B1-AD8F-7B08B4BD459F}"/>
              </a:ext>
            </a:extLst>
          </p:cNvPr>
          <p:cNvGrpSpPr/>
          <p:nvPr/>
        </p:nvGrpSpPr>
        <p:grpSpPr>
          <a:xfrm>
            <a:off x="13471325" y="4043421"/>
            <a:ext cx="3388659" cy="2907557"/>
            <a:chOff x="10210251" y="2407709"/>
            <a:chExt cx="3388659" cy="2907557"/>
          </a:xfrm>
        </p:grpSpPr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CD1D9FDC-34EE-4C6F-BE6D-842693D1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2942" y="2407709"/>
              <a:ext cx="2163279" cy="2163279"/>
            </a:xfrm>
            <a:prstGeom prst="rect">
              <a:avLst/>
            </a:prstGeom>
          </p:spPr>
        </p:pic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1444D141-102D-4AF3-B9A6-3FD42DAAD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9895" y="3489348"/>
              <a:ext cx="1625397" cy="1625397"/>
            </a:xfrm>
            <a:prstGeom prst="rect">
              <a:avLst/>
            </a:prstGeom>
          </p:spPr>
        </p:pic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5F70B35E-5373-4A61-952D-F7994E66A1C8}"/>
                </a:ext>
              </a:extLst>
            </p:cNvPr>
            <p:cNvSpPr/>
            <p:nvPr/>
          </p:nvSpPr>
          <p:spPr>
            <a:xfrm>
              <a:off x="10210251" y="4481942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Financeiras</a:t>
              </a: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FD3DA09-9FC4-4683-A8D3-E5C79A16F632}"/>
              </a:ext>
            </a:extLst>
          </p:cNvPr>
          <p:cNvGrpSpPr/>
          <p:nvPr/>
        </p:nvGrpSpPr>
        <p:grpSpPr>
          <a:xfrm>
            <a:off x="21321292" y="3747541"/>
            <a:ext cx="2417690" cy="1590005"/>
            <a:chOff x="19584901" y="6456986"/>
            <a:chExt cx="3388659" cy="2228567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4839124-9FDB-4113-A5A2-F7871B70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2991" y="6456986"/>
              <a:ext cx="1479600" cy="1479600"/>
            </a:xfrm>
            <a:prstGeom prst="rect">
              <a:avLst/>
            </a:prstGeom>
          </p:spPr>
        </p:pic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AD75EB91-AA5D-4EBB-AFD8-E8829CCE0CCF}"/>
                </a:ext>
              </a:extLst>
            </p:cNvPr>
            <p:cNvSpPr/>
            <p:nvPr/>
          </p:nvSpPr>
          <p:spPr>
            <a:xfrm>
              <a:off x="19584901" y="7852229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2C3E50"/>
                  </a:solidFill>
                  <a:latin typeface="Lato Regular"/>
                </a:rPr>
                <a:t>Água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A11C613-D897-4C86-BE4B-85EBA1F941A5}"/>
              </a:ext>
            </a:extLst>
          </p:cNvPr>
          <p:cNvGrpSpPr/>
          <p:nvPr/>
        </p:nvGrpSpPr>
        <p:grpSpPr>
          <a:xfrm>
            <a:off x="19040539" y="5675790"/>
            <a:ext cx="2417690" cy="1526248"/>
            <a:chOff x="19584901" y="9654350"/>
            <a:chExt cx="3388659" cy="213920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8C6E933-660A-43FA-BA9A-7E989D6C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8967" y="9654350"/>
              <a:ext cx="1480526" cy="1480526"/>
            </a:xfrm>
            <a:prstGeom prst="rect">
              <a:avLst/>
            </a:prstGeom>
          </p:spPr>
        </p:pic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BDDA8EF8-62CD-418E-A2CA-96E4864C1DB5}"/>
                </a:ext>
              </a:extLst>
            </p:cNvPr>
            <p:cNvSpPr/>
            <p:nvPr/>
          </p:nvSpPr>
          <p:spPr>
            <a:xfrm>
              <a:off x="19584901" y="10960231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2C3E50"/>
                  </a:solidFill>
                  <a:latin typeface="Lato Regular"/>
                </a:rPr>
                <a:t>Luz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7D4FB9A7-0C34-48C7-9C91-CDC5FDA8BB78}"/>
              </a:ext>
            </a:extLst>
          </p:cNvPr>
          <p:cNvGrpSpPr/>
          <p:nvPr/>
        </p:nvGrpSpPr>
        <p:grpSpPr>
          <a:xfrm>
            <a:off x="21321292" y="5732913"/>
            <a:ext cx="2417690" cy="1469125"/>
            <a:chOff x="14186681" y="10518917"/>
            <a:chExt cx="3388659" cy="20591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54CE75B-C9C9-41A0-99E0-0E554BFC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7153" y="10518917"/>
              <a:ext cx="1367717" cy="1367717"/>
            </a:xfrm>
            <a:prstGeom prst="rect">
              <a:avLst/>
            </a:prstGeom>
          </p:spPr>
        </p:pic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C12E91E9-7894-4260-A8D8-DAB2EF92072A}"/>
                </a:ext>
              </a:extLst>
            </p:cNvPr>
            <p:cNvSpPr/>
            <p:nvPr/>
          </p:nvSpPr>
          <p:spPr>
            <a:xfrm>
              <a:off x="14186681" y="11744734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>
                  <a:solidFill>
                    <a:srgbClr val="2C3E50"/>
                  </a:solidFill>
                  <a:latin typeface="Lato Regular"/>
                </a:rPr>
                <a:t>Telefone</a:t>
              </a:r>
            </a:p>
          </p:txBody>
        </p:sp>
      </p:grpSp>
      <p:pic>
        <p:nvPicPr>
          <p:cNvPr id="94" name="Imagem 93">
            <a:extLst>
              <a:ext uri="{FF2B5EF4-FFF2-40B4-BE49-F238E27FC236}">
                <a16:creationId xmlns:a16="http://schemas.microsoft.com/office/drawing/2014/main" id="{EC82DCF3-5BCB-4CA4-BFF8-8D98DED5909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534" y="11946920"/>
            <a:ext cx="929953" cy="92995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D93C9298-D1C9-4085-A214-DE5D77E8F535}"/>
              </a:ext>
            </a:extLst>
          </p:cNvPr>
          <p:cNvGrpSpPr/>
          <p:nvPr/>
        </p:nvGrpSpPr>
        <p:grpSpPr>
          <a:xfrm>
            <a:off x="19561290" y="9553844"/>
            <a:ext cx="3793877" cy="3440480"/>
            <a:chOff x="830272" y="2645904"/>
            <a:chExt cx="4009590" cy="3636100"/>
          </a:xfrm>
        </p:grpSpPr>
        <p:pic>
          <p:nvPicPr>
            <p:cNvPr id="1026" name="Picture 2" descr="Resultado de imagem para commerce">
              <a:extLst>
                <a:ext uri="{FF2B5EF4-FFF2-40B4-BE49-F238E27FC236}">
                  <a16:creationId xmlns:a16="http://schemas.microsoft.com/office/drawing/2014/main" id="{23118D4F-BC5D-44D2-9A53-C1EDDAE0B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272" y="2645904"/>
              <a:ext cx="4009590" cy="2927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Retângulo 120">
              <a:extLst>
                <a:ext uri="{FF2B5EF4-FFF2-40B4-BE49-F238E27FC236}">
                  <a16:creationId xmlns:a16="http://schemas.microsoft.com/office/drawing/2014/main" id="{7E446271-958B-4D2F-90BC-B99EF64B7711}"/>
                </a:ext>
              </a:extLst>
            </p:cNvPr>
            <p:cNvSpPr/>
            <p:nvPr/>
          </p:nvSpPr>
          <p:spPr>
            <a:xfrm>
              <a:off x="1107197" y="5448680"/>
              <a:ext cx="3388659" cy="8333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rgbClr val="2C3E50"/>
                  </a:solidFill>
                  <a:latin typeface="Lato Regular"/>
                </a:rPr>
                <a:t>Comércio</a:t>
              </a:r>
            </a:p>
          </p:txBody>
        </p:sp>
      </p:grpSp>
      <p:pic>
        <p:nvPicPr>
          <p:cNvPr id="1030" name="Picture 4" descr="Resultado de imagem para intervalor">
            <a:extLst>
              <a:ext uri="{FF2B5EF4-FFF2-40B4-BE49-F238E27FC236}">
                <a16:creationId xmlns:a16="http://schemas.microsoft.com/office/drawing/2014/main" id="{EAD36BBB-A0E1-4631-8FB1-D5D6F329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85" y="3831297"/>
            <a:ext cx="4671171" cy="156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BF99364-656B-4268-BA9C-889FBF82C556}"/>
              </a:ext>
            </a:extLst>
          </p:cNvPr>
          <p:cNvCxnSpPr>
            <a:cxnSpLocks/>
            <a:stCxn id="32" idx="3"/>
            <a:endCxn id="10" idx="1"/>
          </p:cNvCxnSpPr>
          <p:nvPr/>
        </p:nvCxnSpPr>
        <p:spPr>
          <a:xfrm flipV="1">
            <a:off x="16247295" y="5123793"/>
            <a:ext cx="2626205" cy="1268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280960E2-74DB-4D1B-ACC1-028356785431}"/>
              </a:ext>
            </a:extLst>
          </p:cNvPr>
          <p:cNvCxnSpPr>
            <a:endCxn id="77" idx="1"/>
          </p:cNvCxnSpPr>
          <p:nvPr/>
        </p:nvCxnSpPr>
        <p:spPr>
          <a:xfrm rot="16200000" flipH="1">
            <a:off x="14999232" y="6823155"/>
            <a:ext cx="4004774" cy="3859377"/>
          </a:xfrm>
          <a:prstGeom prst="bentConnector2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7CC54E8D-B63B-48CF-A5BE-8665B1F8568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161" y="3942982"/>
            <a:ext cx="2372433" cy="2372433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D9C78007-C719-46FF-99EF-5B0413823E10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782300" y="5125061"/>
            <a:ext cx="3301716" cy="0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577539F-6B0F-46AE-9569-4F498EBDB655}"/>
              </a:ext>
            </a:extLst>
          </p:cNvPr>
          <p:cNvGrpSpPr/>
          <p:nvPr/>
        </p:nvGrpSpPr>
        <p:grpSpPr>
          <a:xfrm>
            <a:off x="13115097" y="4554083"/>
            <a:ext cx="903892" cy="1052910"/>
            <a:chOff x="15030171" y="5755545"/>
            <a:chExt cx="903892" cy="1052910"/>
          </a:xfrm>
        </p:grpSpPr>
        <p:sp>
          <p:nvSpPr>
            <p:cNvPr id="68" name="Losango 67">
              <a:extLst>
                <a:ext uri="{FF2B5EF4-FFF2-40B4-BE49-F238E27FC236}">
                  <a16:creationId xmlns:a16="http://schemas.microsoft.com/office/drawing/2014/main" id="{61343721-CB4A-4915-806C-F02F10EE7D9E}"/>
                </a:ext>
              </a:extLst>
            </p:cNvPr>
            <p:cNvSpPr/>
            <p:nvPr/>
          </p:nvSpPr>
          <p:spPr>
            <a:xfrm>
              <a:off x="15030171" y="6336015"/>
              <a:ext cx="891540" cy="472440"/>
            </a:xfrm>
            <a:prstGeom prst="diamond">
              <a:avLst/>
            </a:prstGeom>
            <a:solidFill>
              <a:srgbClr val="2C3E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Losango 68">
              <a:extLst>
                <a:ext uri="{FF2B5EF4-FFF2-40B4-BE49-F238E27FC236}">
                  <a16:creationId xmlns:a16="http://schemas.microsoft.com/office/drawing/2014/main" id="{B3BE5A73-C3B1-4F63-95A4-B6222A0A7DA4}"/>
                </a:ext>
              </a:extLst>
            </p:cNvPr>
            <p:cNvSpPr/>
            <p:nvPr/>
          </p:nvSpPr>
          <p:spPr>
            <a:xfrm>
              <a:off x="15030171" y="6227985"/>
              <a:ext cx="891540" cy="472440"/>
            </a:xfrm>
            <a:prstGeom prst="diamond">
              <a:avLst/>
            </a:prstGeom>
            <a:solidFill>
              <a:srgbClr val="8E44A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Losango 69">
              <a:extLst>
                <a:ext uri="{FF2B5EF4-FFF2-40B4-BE49-F238E27FC236}">
                  <a16:creationId xmlns:a16="http://schemas.microsoft.com/office/drawing/2014/main" id="{E31023F6-88BD-48DB-8199-39A522874FCC}"/>
                </a:ext>
              </a:extLst>
            </p:cNvPr>
            <p:cNvSpPr/>
            <p:nvPr/>
          </p:nvSpPr>
          <p:spPr>
            <a:xfrm>
              <a:off x="15036118" y="6123891"/>
              <a:ext cx="891540" cy="472440"/>
            </a:xfrm>
            <a:prstGeom prst="diamond">
              <a:avLst/>
            </a:prstGeom>
            <a:solidFill>
              <a:srgbClr val="E74C3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Losango 72">
              <a:extLst>
                <a:ext uri="{FF2B5EF4-FFF2-40B4-BE49-F238E27FC236}">
                  <a16:creationId xmlns:a16="http://schemas.microsoft.com/office/drawing/2014/main" id="{5E0FA16B-6ED6-4EE3-B347-7199FFD475D8}"/>
                </a:ext>
              </a:extLst>
            </p:cNvPr>
            <p:cNvSpPr/>
            <p:nvPr/>
          </p:nvSpPr>
          <p:spPr>
            <a:xfrm>
              <a:off x="15036118" y="6003033"/>
              <a:ext cx="891540" cy="472440"/>
            </a:xfrm>
            <a:prstGeom prst="diamond">
              <a:avLst/>
            </a:prstGeom>
            <a:solidFill>
              <a:srgbClr val="2980B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Losango 73">
              <a:extLst>
                <a:ext uri="{FF2B5EF4-FFF2-40B4-BE49-F238E27FC236}">
                  <a16:creationId xmlns:a16="http://schemas.microsoft.com/office/drawing/2014/main" id="{480FCA0A-1BEE-4C01-B928-7B7DF732C0C7}"/>
                </a:ext>
              </a:extLst>
            </p:cNvPr>
            <p:cNvSpPr/>
            <p:nvPr/>
          </p:nvSpPr>
          <p:spPr>
            <a:xfrm>
              <a:off x="15042523" y="5878944"/>
              <a:ext cx="891540" cy="472440"/>
            </a:xfrm>
            <a:prstGeom prst="diamond">
              <a:avLst/>
            </a:prstGeom>
            <a:solidFill>
              <a:srgbClr val="D354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Losango 74">
              <a:extLst>
                <a:ext uri="{FF2B5EF4-FFF2-40B4-BE49-F238E27FC236}">
                  <a16:creationId xmlns:a16="http://schemas.microsoft.com/office/drawing/2014/main" id="{5A0DFFBD-18D0-47AC-92AD-18F9ECADE795}"/>
                </a:ext>
              </a:extLst>
            </p:cNvPr>
            <p:cNvSpPr/>
            <p:nvPr/>
          </p:nvSpPr>
          <p:spPr>
            <a:xfrm>
              <a:off x="15036118" y="5755545"/>
              <a:ext cx="891540" cy="472440"/>
            </a:xfrm>
            <a:prstGeom prst="diamond">
              <a:avLst/>
            </a:prstGeom>
            <a:solidFill>
              <a:srgbClr val="27AE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A7C38553-A518-406B-A3DA-6AC1A905ACE1}"/>
              </a:ext>
            </a:extLst>
          </p:cNvPr>
          <p:cNvCxnSpPr>
            <a:stCxn id="3" idx="3"/>
          </p:cNvCxnSpPr>
          <p:nvPr/>
        </p:nvCxnSpPr>
        <p:spPr>
          <a:xfrm flipV="1">
            <a:off x="10808388" y="11946919"/>
            <a:ext cx="8065112" cy="1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Resultado de imagem para ascol">
            <a:extLst>
              <a:ext uri="{FF2B5EF4-FFF2-40B4-BE49-F238E27FC236}">
                <a16:creationId xmlns:a16="http://schemas.microsoft.com/office/drawing/2014/main" id="{EA53F877-268C-45CC-8238-B4E049FB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79" y="5770516"/>
            <a:ext cx="2564195" cy="128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verbach Cobranças">
            <a:extLst>
              <a:ext uri="{FF2B5EF4-FFF2-40B4-BE49-F238E27FC236}">
                <a16:creationId xmlns:a16="http://schemas.microsoft.com/office/drawing/2014/main" id="{E7C9BBCC-FE82-4039-8C57-55020DBC1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20" y="5926007"/>
            <a:ext cx="3384630" cy="97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Imagem relacionada">
            <a:extLst>
              <a:ext uri="{FF2B5EF4-FFF2-40B4-BE49-F238E27FC236}">
                <a16:creationId xmlns:a16="http://schemas.microsoft.com/office/drawing/2014/main" id="{373F429A-594C-4C74-8C81-B8132CDA4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72" y="7210293"/>
            <a:ext cx="4214884" cy="31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77C12A1D-FBA3-4FBA-ABD5-9908210039B8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7669468" y="3452246"/>
            <a:ext cx="1627375" cy="1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9675755E-B500-446D-BA07-9E0946DB25B8}"/>
              </a:ext>
            </a:extLst>
          </p:cNvPr>
          <p:cNvCxnSpPr>
            <a:stCxn id="20" idx="2"/>
          </p:cNvCxnSpPr>
          <p:nvPr/>
        </p:nvCxnSpPr>
        <p:spPr>
          <a:xfrm flipH="1">
            <a:off x="10120376" y="6315415"/>
            <a:ext cx="2" cy="4943493"/>
          </a:xfrm>
          <a:prstGeom prst="straightConnector1">
            <a:avLst/>
          </a:prstGeom>
          <a:ln>
            <a:solidFill>
              <a:srgbClr val="6E6E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extLst>
              <a:ext uri="{FF2B5EF4-FFF2-40B4-BE49-F238E27FC236}">
                <a16:creationId xmlns:a16="http://schemas.microsoft.com/office/drawing/2014/main" id="{FDB66E66-AE3C-4E32-942F-2EA9F187FB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64" y="5316964"/>
            <a:ext cx="2180530" cy="2180530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B62EB0CC-5E76-4F0A-9E52-101C4CA06338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88" y="4677482"/>
            <a:ext cx="803472" cy="803472"/>
          </a:xfrm>
          <a:prstGeom prst="rect">
            <a:avLst/>
          </a:prstGeom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35B0BB62-9DB5-4E7C-AF15-D4615021EF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54" y="2220366"/>
            <a:ext cx="1405716" cy="1405716"/>
          </a:xfrm>
          <a:prstGeom prst="rect">
            <a:avLst/>
          </a:prstGeom>
        </p:spPr>
      </p:pic>
      <p:sp>
        <p:nvSpPr>
          <p:cNvPr id="49" name="TextBox 30">
            <a:extLst>
              <a:ext uri="{FF2B5EF4-FFF2-40B4-BE49-F238E27FC236}">
                <a16:creationId xmlns:a16="http://schemas.microsoft.com/office/drawing/2014/main" id="{8CA25233-7F81-4D94-93F6-294B05FAAB06}"/>
              </a:ext>
            </a:extLst>
          </p:cNvPr>
          <p:cNvSpPr txBox="1"/>
          <p:nvPr/>
        </p:nvSpPr>
        <p:spPr>
          <a:xfrm>
            <a:off x="1794321" y="397514"/>
            <a:ext cx="12338442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dirty="0">
                <a:solidFill>
                  <a:schemeClr val="tx2"/>
                </a:solidFill>
                <a:latin typeface="Lato Black"/>
                <a:cs typeface="Lato Black"/>
              </a:rPr>
              <a:t>A SOLUÇÃO DE MODO CENTRALIZADO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Lato Light"/>
                <a:cs typeface="Lato Light"/>
              </a:rPr>
              <a:t>SEU CONSULTOR FINANCEIRO DIGITAL</a:t>
            </a:r>
          </a:p>
        </p:txBody>
      </p:sp>
    </p:spTree>
    <p:extLst>
      <p:ext uri="{BB962C8B-B14F-4D97-AF65-F5344CB8AC3E}">
        <p14:creationId xmlns:p14="http://schemas.microsoft.com/office/powerpoint/2010/main" val="4194319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325E-6 -3.7037E-7 L -0.11423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9609E-6 -1.11111E-6 L 0.3116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7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9271E-6 -4.62963E-6 L 0.08895 -4.6296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056E-6 1.2963E-6 L -0.05815 1.296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3.7037E-7 L 9.84631E-7 0.353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Innovation - Light Version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6D6F6B"/>
      </a:accent6>
      <a:hlink>
        <a:srgbClr val="1E9272"/>
      </a:hlink>
      <a:folHlink>
        <a:srgbClr val="AC2624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lored (Recommend)">
  <a:themeElements>
    <a:clrScheme name="Custom 257">
      <a:dk1>
        <a:sysClr val="windowText" lastClr="000000"/>
      </a:dk1>
      <a:lt1>
        <a:sysClr val="window" lastClr="FFFFFF"/>
      </a:lt1>
      <a:dk2>
        <a:srgbClr val="2A445D"/>
      </a:dk2>
      <a:lt2>
        <a:srgbClr val="A1B1BC"/>
      </a:lt2>
      <a:accent1>
        <a:srgbClr val="19AAE1"/>
      </a:accent1>
      <a:accent2>
        <a:srgbClr val="00B991"/>
      </a:accent2>
      <a:accent3>
        <a:srgbClr val="82B932"/>
      </a:accent3>
      <a:accent4>
        <a:srgbClr val="FFC000"/>
      </a:accent4>
      <a:accent5>
        <a:srgbClr val="F85D2D"/>
      </a:accent5>
      <a:accent6>
        <a:srgbClr val="7030A0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46800" rIns="36000" bIns="46800" rtlCol="0">
        <a:spAutoFit/>
      </a:bodyPr>
      <a:lstStyle>
        <a:defPPr>
          <a:lnSpc>
            <a:spcPct val="125000"/>
          </a:lnSpc>
          <a:defRPr sz="1200">
            <a:solidFill>
              <a:schemeClr val="bg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AF369E4E81774D867020311FF4F9DB" ma:contentTypeVersion="4" ma:contentTypeDescription="Crie um novo documento." ma:contentTypeScope="" ma:versionID="df22f4ba10005c249a01c1b1fd5973cf">
  <xsd:schema xmlns:xsd="http://www.w3.org/2001/XMLSchema" xmlns:xs="http://www.w3.org/2001/XMLSchema" xmlns:p="http://schemas.microsoft.com/office/2006/metadata/properties" xmlns:ns2="6a58da9a-2c06-4136-93e5-d7f11be6dc6a" xmlns:ns3="509dfd86-9f7d-42d0-92fd-e3254c284f54" targetNamespace="http://schemas.microsoft.com/office/2006/metadata/properties" ma:root="true" ma:fieldsID="caff206de0460817a0e492608c882064" ns2:_="" ns3:_="">
    <xsd:import namespace="6a58da9a-2c06-4136-93e5-d7f11be6dc6a"/>
    <xsd:import namespace="509dfd86-9f7d-42d0-92fd-e3254c284f5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58da9a-2c06-4136-93e5-d7f11be6dc6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9dfd86-9f7d-42d0-92fd-e3254c284f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0FD49E-0B96-4BC3-9D57-6FE6BF9E5E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05D9FD-0A39-4AF4-A3B9-69008D0BFF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58da9a-2c06-4136-93e5-d7f11be6dc6a"/>
    <ds:schemaRef ds:uri="509dfd86-9f7d-42d0-92fd-e3254c284f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3C69BB-4136-4485-A7DB-9D124AE4BB3C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  <ds:schemaRef ds:uri="509dfd86-9f7d-42d0-92fd-e3254c284f54"/>
    <ds:schemaRef ds:uri="http://purl.org/dc/dcmitype/"/>
    <ds:schemaRef ds:uri="6a58da9a-2c06-4136-93e5-d7f11be6dc6a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24883</TotalTime>
  <Words>469</Words>
  <Application>Microsoft Office PowerPoint</Application>
  <PresentationFormat>Personalizar</PresentationFormat>
  <Paragraphs>182</Paragraphs>
  <Slides>14</Slides>
  <Notes>10</Notes>
  <HiddenSlides>6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25" baseType="lpstr">
      <vt:lpstr>SimSun</vt:lpstr>
      <vt:lpstr>Arial</vt:lpstr>
      <vt:lpstr>Calibri Light</vt:lpstr>
      <vt:lpstr>Gill Sans</vt:lpstr>
      <vt:lpstr>Lato</vt:lpstr>
      <vt:lpstr>Lato Black</vt:lpstr>
      <vt:lpstr>Lato Bold</vt:lpstr>
      <vt:lpstr>Lato Light</vt:lpstr>
      <vt:lpstr>Lato Regular</vt:lpstr>
      <vt:lpstr>Default Theme</vt:lpstr>
      <vt:lpstr>Colored (Recommend)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Vitor Tadashi Uno Nishimura</cp:lastModifiedBy>
  <cp:revision>3796</cp:revision>
  <dcterms:created xsi:type="dcterms:W3CDTF">2014-11-12T21:47:38Z</dcterms:created>
  <dcterms:modified xsi:type="dcterms:W3CDTF">2017-10-22T14:48:20Z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0x01010030AF369E4E81774D867020311FF4F9DB</vt:lpwstr>
  </property>
</Properties>
</file>